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1"/>
  </p:notesMasterIdLst>
  <p:handoutMasterIdLst>
    <p:handoutMasterId r:id="rId122"/>
  </p:handoutMasterIdLst>
  <p:sldIdLst>
    <p:sldId id="569" r:id="rId2"/>
    <p:sldId id="928" r:id="rId3"/>
    <p:sldId id="932" r:id="rId4"/>
    <p:sldId id="922" r:id="rId5"/>
    <p:sldId id="931" r:id="rId6"/>
    <p:sldId id="921" r:id="rId7"/>
    <p:sldId id="919" r:id="rId8"/>
    <p:sldId id="917" r:id="rId9"/>
    <p:sldId id="918" r:id="rId10"/>
    <p:sldId id="933" r:id="rId11"/>
    <p:sldId id="787" r:id="rId12"/>
    <p:sldId id="788" r:id="rId13"/>
    <p:sldId id="775" r:id="rId14"/>
    <p:sldId id="937" r:id="rId15"/>
    <p:sldId id="773" r:id="rId16"/>
    <p:sldId id="978" r:id="rId17"/>
    <p:sldId id="977" r:id="rId18"/>
    <p:sldId id="976" r:id="rId19"/>
    <p:sldId id="982" r:id="rId20"/>
    <p:sldId id="991" r:id="rId21"/>
    <p:sldId id="993" r:id="rId22"/>
    <p:sldId id="988" r:id="rId23"/>
    <p:sldId id="1025" r:id="rId24"/>
    <p:sldId id="1026" r:id="rId25"/>
    <p:sldId id="994" r:id="rId26"/>
    <p:sldId id="999" r:id="rId27"/>
    <p:sldId id="1000" r:id="rId28"/>
    <p:sldId id="1004" r:id="rId29"/>
    <p:sldId id="1006" r:id="rId30"/>
    <p:sldId id="1002" r:id="rId31"/>
    <p:sldId id="998" r:id="rId32"/>
    <p:sldId id="1007" r:id="rId33"/>
    <p:sldId id="1027" r:id="rId34"/>
    <p:sldId id="938" r:id="rId35"/>
    <p:sldId id="924" r:id="rId36"/>
    <p:sldId id="925" r:id="rId37"/>
    <p:sldId id="926" r:id="rId38"/>
    <p:sldId id="625" r:id="rId39"/>
    <p:sldId id="626" r:id="rId40"/>
    <p:sldId id="627" r:id="rId41"/>
    <p:sldId id="628" r:id="rId42"/>
    <p:sldId id="629" r:id="rId43"/>
    <p:sldId id="630" r:id="rId44"/>
    <p:sldId id="631" r:id="rId45"/>
    <p:sldId id="632" r:id="rId46"/>
    <p:sldId id="633" r:id="rId47"/>
    <p:sldId id="634" r:id="rId48"/>
    <p:sldId id="635" r:id="rId49"/>
    <p:sldId id="636" r:id="rId50"/>
    <p:sldId id="776" r:id="rId51"/>
    <p:sldId id="777" r:id="rId52"/>
    <p:sldId id="778" r:id="rId53"/>
    <p:sldId id="779" r:id="rId54"/>
    <p:sldId id="780" r:id="rId55"/>
    <p:sldId id="781" r:id="rId56"/>
    <p:sldId id="782" r:id="rId57"/>
    <p:sldId id="783" r:id="rId58"/>
    <p:sldId id="809" r:id="rId59"/>
    <p:sldId id="810" r:id="rId60"/>
    <p:sldId id="811" r:id="rId61"/>
    <p:sldId id="812" r:id="rId62"/>
    <p:sldId id="813" r:id="rId63"/>
    <p:sldId id="814" r:id="rId64"/>
    <p:sldId id="815" r:id="rId65"/>
    <p:sldId id="816" r:id="rId66"/>
    <p:sldId id="817" r:id="rId67"/>
    <p:sldId id="799" r:id="rId68"/>
    <p:sldId id="800" r:id="rId69"/>
    <p:sldId id="801" r:id="rId70"/>
    <p:sldId id="802" r:id="rId71"/>
    <p:sldId id="803" r:id="rId72"/>
    <p:sldId id="804" r:id="rId73"/>
    <p:sldId id="805" r:id="rId74"/>
    <p:sldId id="806" r:id="rId75"/>
    <p:sldId id="934" r:id="rId76"/>
    <p:sldId id="857" r:id="rId77"/>
    <p:sldId id="858" r:id="rId78"/>
    <p:sldId id="863" r:id="rId79"/>
    <p:sldId id="864" r:id="rId80"/>
    <p:sldId id="940" r:id="rId81"/>
    <p:sldId id="941" r:id="rId82"/>
    <p:sldId id="942" r:id="rId83"/>
    <p:sldId id="964" r:id="rId84"/>
    <p:sldId id="966" r:id="rId85"/>
    <p:sldId id="943" r:id="rId86"/>
    <p:sldId id="944" r:id="rId87"/>
    <p:sldId id="949" r:id="rId88"/>
    <p:sldId id="945" r:id="rId89"/>
    <p:sldId id="950" r:id="rId90"/>
    <p:sldId id="948" r:id="rId91"/>
    <p:sldId id="951" r:id="rId92"/>
    <p:sldId id="952" r:id="rId93"/>
    <p:sldId id="953" r:id="rId94"/>
    <p:sldId id="954" r:id="rId95"/>
    <p:sldId id="955" r:id="rId96"/>
    <p:sldId id="956" r:id="rId97"/>
    <p:sldId id="957" r:id="rId98"/>
    <p:sldId id="958" r:id="rId99"/>
    <p:sldId id="959" r:id="rId100"/>
    <p:sldId id="972" r:id="rId101"/>
    <p:sldId id="968" r:id="rId102"/>
    <p:sldId id="973" r:id="rId103"/>
    <p:sldId id="974" r:id="rId104"/>
    <p:sldId id="1020" r:id="rId105"/>
    <p:sldId id="1014" r:id="rId106"/>
    <p:sldId id="947" r:id="rId107"/>
    <p:sldId id="1015" r:id="rId108"/>
    <p:sldId id="1019" r:id="rId109"/>
    <p:sldId id="1018" r:id="rId110"/>
    <p:sldId id="1021" r:id="rId111"/>
    <p:sldId id="1022" r:id="rId112"/>
    <p:sldId id="1023" r:id="rId113"/>
    <p:sldId id="1024" r:id="rId114"/>
    <p:sldId id="1016" r:id="rId115"/>
    <p:sldId id="1028" r:id="rId116"/>
    <p:sldId id="939" r:id="rId117"/>
    <p:sldId id="769" r:id="rId118"/>
    <p:sldId id="862" r:id="rId119"/>
    <p:sldId id="745" r:id="rId120"/>
  </p:sldIdLst>
  <p:sldSz cx="9144000" cy="6858000" type="screen4x3"/>
  <p:notesSz cx="9144000" cy="6858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56" userDrawn="1">
          <p15:clr>
            <a:srgbClr val="A4A3A4"/>
          </p15:clr>
        </p15:guide>
        <p15:guide id="3" orient="horz" pos="2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/>
    <p:restoredTop sz="85685"/>
  </p:normalViewPr>
  <p:slideViewPr>
    <p:cSldViewPr snapToGrid="0" snapToObjects="1" showGuides="1">
      <p:cViewPr varScale="1">
        <p:scale>
          <a:sx n="107" d="100"/>
          <a:sy n="107" d="100"/>
        </p:scale>
        <p:origin x="2000" y="160"/>
      </p:cViewPr>
      <p:guideLst>
        <p:guide pos="2856"/>
        <p:guide orient="horz" pos="2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2120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AE82F-0317-9F46-9F5D-B26F8547AD14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8B989-1516-5A41-90C2-7304C1F8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1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BCE96-A684-FE42-A5D9-432440434C0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DB86E-3C06-8944-9521-88765CD0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5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48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267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5428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411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3672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979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5811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777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6013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873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881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848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432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621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385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490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970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342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64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23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13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12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90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5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80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4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88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67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5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48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9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0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17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4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4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08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45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46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3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7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10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30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8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9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6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57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4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88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3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016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51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8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81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8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8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0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40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4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60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144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869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26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44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2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55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103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38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8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80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175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07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157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310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288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5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448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42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878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32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867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951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4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70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4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267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117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978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4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588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429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7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07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94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0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5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576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60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753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862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367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701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015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24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396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069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DB86E-3C06-8944-9521-88765CD0221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46568" y="363836"/>
            <a:ext cx="77687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418DB-5A3D-EB49-A17E-B98FBF00787A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1239-3E66-CF45-BD3A-24E29801E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08.pn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83.png"/><Relationship Id="rId1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89.png"/><Relationship Id="rId5" Type="http://schemas.openxmlformats.org/officeDocument/2006/relationships/image" Target="../media/image105.png"/><Relationship Id="rId10" Type="http://schemas.openxmlformats.org/officeDocument/2006/relationships/image" Target="../media/image1080.png"/><Relationship Id="rId4" Type="http://schemas.openxmlformats.org/officeDocument/2006/relationships/image" Target="../media/image93.png"/><Relationship Id="rId9" Type="http://schemas.openxmlformats.org/officeDocument/2006/relationships/image" Target="../media/image107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08.pn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83.png"/><Relationship Id="rId14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89.png"/><Relationship Id="rId5" Type="http://schemas.openxmlformats.org/officeDocument/2006/relationships/image" Target="../media/image105.png"/><Relationship Id="rId10" Type="http://schemas.openxmlformats.org/officeDocument/2006/relationships/image" Target="../media/image1080.png"/><Relationship Id="rId4" Type="http://schemas.openxmlformats.org/officeDocument/2006/relationships/image" Target="../media/image93.png"/><Relationship Id="rId9" Type="http://schemas.openxmlformats.org/officeDocument/2006/relationships/image" Target="../media/image107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89.png"/><Relationship Id="rId5" Type="http://schemas.openxmlformats.org/officeDocument/2006/relationships/image" Target="../media/image105.png"/><Relationship Id="rId10" Type="http://schemas.openxmlformats.org/officeDocument/2006/relationships/image" Target="../media/image1080.png"/><Relationship Id="rId4" Type="http://schemas.openxmlformats.org/officeDocument/2006/relationships/image" Target="../media/image93.png"/><Relationship Id="rId9" Type="http://schemas.openxmlformats.org/officeDocument/2006/relationships/image" Target="../media/image107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0.png"/><Relationship Id="rId4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1.png"/><Relationship Id="rId10" Type="http://schemas.openxmlformats.org/officeDocument/2006/relationships/image" Target="../media/image2.emf"/><Relationship Id="rId4" Type="http://schemas.openxmlformats.org/officeDocument/2006/relationships/image" Target="NULL"/><Relationship Id="rId9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.emf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170.png"/><Relationship Id="rId4" Type="http://schemas.openxmlformats.org/officeDocument/2006/relationships/image" Target="../media/image4.emf"/><Relationship Id="rId9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400.png"/><Relationship Id="rId4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10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2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7" Type="http://schemas.openxmlformats.org/officeDocument/2006/relationships/image" Target="../media/image1900.png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emf"/><Relationship Id="rId5" Type="http://schemas.openxmlformats.org/officeDocument/2006/relationships/image" Target="../media/image1700.png"/><Relationship Id="rId10" Type="http://schemas.openxmlformats.org/officeDocument/2006/relationships/image" Target="../media/image64.emf"/><Relationship Id="rId9" Type="http://schemas.openxmlformats.org/officeDocument/2006/relationships/image" Target="../media/image63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3" Type="http://schemas.openxmlformats.org/officeDocument/2006/relationships/image" Target="../media/image450.png"/><Relationship Id="rId7" Type="http://schemas.openxmlformats.org/officeDocument/2006/relationships/image" Target="../media/image1900.png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.emf"/><Relationship Id="rId10" Type="http://schemas.openxmlformats.org/officeDocument/2006/relationships/image" Target="../media/image64.emf"/><Relationship Id="rId9" Type="http://schemas.openxmlformats.org/officeDocument/2006/relationships/image" Target="../media/image6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50.png"/><Relationship Id="rId4" Type="http://schemas.openxmlformats.org/officeDocument/2006/relationships/image" Target="../media/image631.png"/><Relationship Id="rId9" Type="http://schemas.openxmlformats.org/officeDocument/2006/relationships/image" Target="../media/image7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3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76.png"/><Relationship Id="rId5" Type="http://schemas.openxmlformats.org/officeDocument/2006/relationships/image" Target="../media/image670.png"/><Relationship Id="rId10" Type="http://schemas.openxmlformats.org/officeDocument/2006/relationships/image" Target="../media/image730.png"/><Relationship Id="rId4" Type="http://schemas.openxmlformats.org/officeDocument/2006/relationships/image" Target="../media/image750.png"/><Relationship Id="rId9" Type="http://schemas.openxmlformats.org/officeDocument/2006/relationships/image" Target="../media/image7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3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76.png"/><Relationship Id="rId5" Type="http://schemas.openxmlformats.org/officeDocument/2006/relationships/image" Target="../media/image670.png"/><Relationship Id="rId10" Type="http://schemas.openxmlformats.org/officeDocument/2006/relationships/image" Target="../media/image730.png"/><Relationship Id="rId4" Type="http://schemas.openxmlformats.org/officeDocument/2006/relationships/image" Target="../media/image750.png"/><Relationship Id="rId9" Type="http://schemas.openxmlformats.org/officeDocument/2006/relationships/image" Target="../media/image72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31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50.png"/><Relationship Id="rId4" Type="http://schemas.openxmlformats.org/officeDocument/2006/relationships/image" Target="../media/image670.png"/><Relationship Id="rId9" Type="http://schemas.openxmlformats.org/officeDocument/2006/relationships/image" Target="../media/image7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0.png"/><Relationship Id="rId5" Type="http://schemas.openxmlformats.org/officeDocument/2006/relationships/image" Target="../media/image81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1.png"/><Relationship Id="rId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92.png"/><Relationship Id="rId9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1.png"/><Relationship Id="rId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92.png"/><Relationship Id="rId9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0.png"/><Relationship Id="rId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2872021"/>
          </a:xfrm>
        </p:spPr>
        <p:txBody>
          <a:bodyPr/>
          <a:lstStyle/>
          <a:p>
            <a:r>
              <a:rPr lang="en-US" dirty="0"/>
              <a:t>Matrix Martingales in </a:t>
            </a:r>
            <a:br>
              <a:rPr lang="en-US" dirty="0"/>
            </a:br>
            <a:r>
              <a:rPr lang="en-US" dirty="0"/>
              <a:t>Randomized Numerical Linear Algebra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6"/>
            <a:ext cx="8515350" cy="326350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062493"/>
              </p:ext>
            </p:extLst>
          </p:nvPr>
        </p:nvGraphicFramePr>
        <p:xfrm>
          <a:off x="628650" y="1590901"/>
          <a:ext cx="8281938" cy="385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5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>
                        <a:solidFill>
                          <a:sysClr val="windowText" lastClr="000000"/>
                        </a:solidFill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9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Speaker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Rasmus Kyng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Harvard University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9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5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Sep 27, 2018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44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0793"/>
            <a:ext cx="8079415" cy="1325563"/>
          </a:xfrm>
        </p:spPr>
        <p:txBody>
          <a:bodyPr/>
          <a:lstStyle/>
          <a:p>
            <a:r>
              <a:rPr lang="en-US" dirty="0"/>
              <a:t>Concentration of </a:t>
            </a:r>
            <a:r>
              <a:rPr lang="en-US" b="1" dirty="0"/>
              <a:t>Matrix</a:t>
            </a:r>
            <a:r>
              <a:rPr lang="en-US" dirty="0"/>
              <a:t>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Matrix Freedman’s Inequality	(</a:t>
                </a:r>
                <a:r>
                  <a:rPr lang="en-US" b="1" dirty="0" err="1"/>
                  <a:t>Tropp</a:t>
                </a:r>
                <a:r>
                  <a:rPr lang="en-US" b="1" dirty="0"/>
                  <a:t> 11)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ℙ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prev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steps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lit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Predictable quadratic variation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prev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steps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  <a:blipFill>
                <a:blip r:embed="rId3"/>
                <a:stretch>
                  <a:fillRect l="-1541" t="-1174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8221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124-8BFB-214D-9251-E54550D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EA17-3008-FE46-8868-95BDE42F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E3EB38-70BA-6D49-ADEA-BBA7227642B5}"/>
              </a:ext>
            </a:extLst>
          </p:cNvPr>
          <p:cNvSpPr/>
          <p:nvPr/>
        </p:nvSpPr>
        <p:spPr>
          <a:xfrm>
            <a:off x="1071677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9B68F-5A99-314D-B707-56AFECF1E8E1}"/>
              </a:ext>
            </a:extLst>
          </p:cNvPr>
          <p:cNvCxnSpPr>
            <a:cxnSpLocks/>
            <a:stCxn id="13" idx="0"/>
            <a:endCxn id="4" idx="3"/>
          </p:cNvCxnSpPr>
          <p:nvPr/>
        </p:nvCxnSpPr>
        <p:spPr>
          <a:xfrm flipV="1">
            <a:off x="980872" y="3048584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5637539-F22B-D54B-9780-0D7D739122AD}"/>
              </a:ext>
            </a:extLst>
          </p:cNvPr>
          <p:cNvSpPr/>
          <p:nvPr/>
        </p:nvSpPr>
        <p:spPr>
          <a:xfrm>
            <a:off x="890067" y="35873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64F634-1DBB-3749-8219-0D84CA8B2F01}"/>
              </a:ext>
            </a:extLst>
          </p:cNvPr>
          <p:cNvSpPr/>
          <p:nvPr/>
        </p:nvSpPr>
        <p:spPr>
          <a:xfrm>
            <a:off x="107167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1D490-6EFF-AA40-8E08-66E27013C3DD}"/>
              </a:ext>
            </a:extLst>
          </p:cNvPr>
          <p:cNvSpPr/>
          <p:nvPr/>
        </p:nvSpPr>
        <p:spPr>
          <a:xfrm>
            <a:off x="1611398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B911CB-11D1-244D-A5E8-6CFDBA293D52}"/>
              </a:ext>
            </a:extLst>
          </p:cNvPr>
          <p:cNvSpPr/>
          <p:nvPr/>
        </p:nvSpPr>
        <p:spPr>
          <a:xfrm>
            <a:off x="2315077" y="499044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98702C-0F1D-9E40-A6BA-7C281E67DDC3}"/>
              </a:ext>
            </a:extLst>
          </p:cNvPr>
          <p:cNvSpPr/>
          <p:nvPr/>
        </p:nvSpPr>
        <p:spPr>
          <a:xfrm>
            <a:off x="3018756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0D81D-D230-D347-B317-1692D6DD495C}"/>
              </a:ext>
            </a:extLst>
          </p:cNvPr>
          <p:cNvSpPr/>
          <p:nvPr/>
        </p:nvSpPr>
        <p:spPr>
          <a:xfrm>
            <a:off x="357123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69AEB9-CAB1-9844-B241-9E644929EF62}"/>
              </a:ext>
            </a:extLst>
          </p:cNvPr>
          <p:cNvSpPr/>
          <p:nvPr/>
        </p:nvSpPr>
        <p:spPr>
          <a:xfrm>
            <a:off x="3716946" y="35873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65D9DA-9FE0-A24C-AB41-69F5594911FC}"/>
              </a:ext>
            </a:extLst>
          </p:cNvPr>
          <p:cNvSpPr/>
          <p:nvPr/>
        </p:nvSpPr>
        <p:spPr>
          <a:xfrm>
            <a:off x="3525280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E0A43C-D756-494F-9ADB-3D0F817ADA79}"/>
              </a:ext>
            </a:extLst>
          </p:cNvPr>
          <p:cNvSpPr/>
          <p:nvPr/>
        </p:nvSpPr>
        <p:spPr>
          <a:xfrm>
            <a:off x="3018756" y="23920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3EB7B6-EDCC-AA4D-B9F8-B73BFC64DD9D}"/>
              </a:ext>
            </a:extLst>
          </p:cNvPr>
          <p:cNvSpPr/>
          <p:nvPr/>
        </p:nvSpPr>
        <p:spPr>
          <a:xfrm>
            <a:off x="2315077" y="22204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A9322-AE2D-A540-AA67-09F50CFC7CC5}"/>
              </a:ext>
            </a:extLst>
          </p:cNvPr>
          <p:cNvSpPr/>
          <p:nvPr/>
        </p:nvSpPr>
        <p:spPr>
          <a:xfrm>
            <a:off x="1611398" y="23906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E5BDE2-2305-4D49-BC3A-730F97C1ACE0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980872" y="3767000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280D4B-9547-F748-A487-7F7976F686BB}"/>
              </a:ext>
            </a:extLst>
          </p:cNvPr>
          <p:cNvCxnSpPr>
            <a:cxnSpLocks/>
            <a:stCxn id="15" idx="1"/>
            <a:endCxn id="14" idx="5"/>
          </p:cNvCxnSpPr>
          <p:nvPr/>
        </p:nvCxnSpPr>
        <p:spPr>
          <a:xfrm flipH="1" flipV="1">
            <a:off x="1226691" y="4458329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13B545-73AC-2248-B904-784DD20BFB86}"/>
              </a:ext>
            </a:extLst>
          </p:cNvPr>
          <p:cNvCxnSpPr>
            <a:cxnSpLocks/>
            <a:stCxn id="16" idx="2"/>
            <a:endCxn id="15" idx="5"/>
          </p:cNvCxnSpPr>
          <p:nvPr/>
        </p:nvCxnSpPr>
        <p:spPr>
          <a:xfrm flipH="1" flipV="1">
            <a:off x="1766412" y="4970437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FFB9C1-BBF6-8C45-BEE8-F540FF577638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2496687" y="4906921"/>
            <a:ext cx="522069" cy="173351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87E639-AF2C-BC40-BFE9-3D065BB3D122}"/>
              </a:ext>
            </a:extLst>
          </p:cNvPr>
          <p:cNvCxnSpPr>
            <a:cxnSpLocks/>
            <a:stCxn id="18" idx="3"/>
            <a:endCxn id="17" idx="7"/>
          </p:cNvCxnSpPr>
          <p:nvPr/>
        </p:nvCxnSpPr>
        <p:spPr>
          <a:xfrm flipH="1">
            <a:off x="3173770" y="4458329"/>
            <a:ext cx="424063" cy="38507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06E037-D195-384F-B6ED-C436F617900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662042" y="3766999"/>
            <a:ext cx="145710" cy="537988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DC92B3-5F47-BB42-B5A4-12AD85E1E338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3616085" y="3074893"/>
            <a:ext cx="191666" cy="51245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8442BA-3F1D-C649-B2D7-A9752EB088C6}"/>
              </a:ext>
            </a:extLst>
          </p:cNvPr>
          <p:cNvCxnSpPr>
            <a:cxnSpLocks/>
            <a:stCxn id="22" idx="5"/>
            <a:endCxn id="20" idx="1"/>
          </p:cNvCxnSpPr>
          <p:nvPr/>
        </p:nvCxnSpPr>
        <p:spPr>
          <a:xfrm>
            <a:off x="3173770" y="2545368"/>
            <a:ext cx="378106" cy="376183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020C57-B670-E54C-A12D-3F02187B8DE9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2496687" y="2310291"/>
            <a:ext cx="522069" cy="171561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976920-08AD-F74B-AF4B-BCB589C928F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93008" y="2310291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E270DD-A008-604D-9EDA-19755FFA47F3}"/>
              </a:ext>
            </a:extLst>
          </p:cNvPr>
          <p:cNvCxnSpPr>
            <a:cxnSpLocks/>
            <a:stCxn id="4" idx="7"/>
            <a:endCxn id="24" idx="3"/>
          </p:cNvCxnSpPr>
          <p:nvPr/>
        </p:nvCxnSpPr>
        <p:spPr>
          <a:xfrm flipV="1">
            <a:off x="1226691" y="2543995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0825D9E-B045-1D44-93B4-737D5F18E6CE}"/>
              </a:ext>
            </a:extLst>
          </p:cNvPr>
          <p:cNvSpPr/>
          <p:nvPr/>
        </p:nvSpPr>
        <p:spPr>
          <a:xfrm>
            <a:off x="5315219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BA804CC-C1B6-E940-8EB4-04477F092BE8}"/>
              </a:ext>
            </a:extLst>
          </p:cNvPr>
          <p:cNvCxnSpPr>
            <a:cxnSpLocks/>
            <a:stCxn id="81" idx="0"/>
            <a:endCxn id="79" idx="3"/>
          </p:cNvCxnSpPr>
          <p:nvPr/>
        </p:nvCxnSpPr>
        <p:spPr>
          <a:xfrm flipV="1">
            <a:off x="5224414" y="3037638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F3E45AA-071A-BC41-9842-2E7799BB9DF0}"/>
              </a:ext>
            </a:extLst>
          </p:cNvPr>
          <p:cNvSpPr/>
          <p:nvPr/>
        </p:nvSpPr>
        <p:spPr>
          <a:xfrm>
            <a:off x="5133609" y="357640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FE3F2CD-EEC9-824A-811C-01DACAD80729}"/>
              </a:ext>
            </a:extLst>
          </p:cNvPr>
          <p:cNvSpPr/>
          <p:nvPr/>
        </p:nvSpPr>
        <p:spPr>
          <a:xfrm>
            <a:off x="531521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74E8C-FCAB-A841-ABE3-DCFB3637CEBF}"/>
              </a:ext>
            </a:extLst>
          </p:cNvPr>
          <p:cNvSpPr/>
          <p:nvPr/>
        </p:nvSpPr>
        <p:spPr>
          <a:xfrm>
            <a:off x="5854940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4F192B0-D5E4-6A45-A454-A2EA9AA56903}"/>
              </a:ext>
            </a:extLst>
          </p:cNvPr>
          <p:cNvSpPr/>
          <p:nvPr/>
        </p:nvSpPr>
        <p:spPr>
          <a:xfrm>
            <a:off x="6558619" y="497950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36A9FA-F808-1048-88EA-D1B4BFCCF181}"/>
              </a:ext>
            </a:extLst>
          </p:cNvPr>
          <p:cNvSpPr/>
          <p:nvPr/>
        </p:nvSpPr>
        <p:spPr>
          <a:xfrm>
            <a:off x="7262298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A06C13E-CCD6-7541-8A45-3AA3BAC99618}"/>
              </a:ext>
            </a:extLst>
          </p:cNvPr>
          <p:cNvSpPr/>
          <p:nvPr/>
        </p:nvSpPr>
        <p:spPr>
          <a:xfrm>
            <a:off x="781477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1972EF-66E0-664A-A0BC-39CCAA6EC38A}"/>
              </a:ext>
            </a:extLst>
          </p:cNvPr>
          <p:cNvSpPr/>
          <p:nvPr/>
        </p:nvSpPr>
        <p:spPr>
          <a:xfrm>
            <a:off x="7960488" y="357640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096EA1-BA3E-E749-A169-52AABF3E5E75}"/>
              </a:ext>
            </a:extLst>
          </p:cNvPr>
          <p:cNvSpPr/>
          <p:nvPr/>
        </p:nvSpPr>
        <p:spPr>
          <a:xfrm>
            <a:off x="7768822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B57BC-BC62-5D4E-B28C-C996217A415E}"/>
              </a:ext>
            </a:extLst>
          </p:cNvPr>
          <p:cNvSpPr/>
          <p:nvPr/>
        </p:nvSpPr>
        <p:spPr>
          <a:xfrm>
            <a:off x="7262298" y="238108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012233E-87FA-404C-8654-9A3128904B31}"/>
              </a:ext>
            </a:extLst>
          </p:cNvPr>
          <p:cNvSpPr/>
          <p:nvPr/>
        </p:nvSpPr>
        <p:spPr>
          <a:xfrm>
            <a:off x="6558619" y="2209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8F389B-A31E-F64F-8013-F6400FBF145C}"/>
              </a:ext>
            </a:extLst>
          </p:cNvPr>
          <p:cNvSpPr/>
          <p:nvPr/>
        </p:nvSpPr>
        <p:spPr>
          <a:xfrm>
            <a:off x="5854940" y="2379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BB523E-D622-E148-A237-309A50F014C1}"/>
              </a:ext>
            </a:extLst>
          </p:cNvPr>
          <p:cNvCxnSpPr>
            <a:cxnSpLocks/>
            <a:stCxn id="82" idx="0"/>
            <a:endCxn id="81" idx="4"/>
          </p:cNvCxnSpPr>
          <p:nvPr/>
        </p:nvCxnSpPr>
        <p:spPr>
          <a:xfrm flipH="1" flipV="1">
            <a:off x="5224414" y="3756054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FD91FD-A198-664B-893E-287F2738BC93}"/>
              </a:ext>
            </a:extLst>
          </p:cNvPr>
          <p:cNvCxnSpPr>
            <a:cxnSpLocks/>
            <a:stCxn id="83" idx="1"/>
            <a:endCxn id="82" idx="5"/>
          </p:cNvCxnSpPr>
          <p:nvPr/>
        </p:nvCxnSpPr>
        <p:spPr>
          <a:xfrm flipH="1" flipV="1">
            <a:off x="5470233" y="4447383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3C57BE-9C77-EF4D-8EE7-D7D44AA3B5E3}"/>
              </a:ext>
            </a:extLst>
          </p:cNvPr>
          <p:cNvCxnSpPr>
            <a:cxnSpLocks/>
            <a:stCxn id="84" idx="2"/>
            <a:endCxn id="83" idx="5"/>
          </p:cNvCxnSpPr>
          <p:nvPr/>
        </p:nvCxnSpPr>
        <p:spPr>
          <a:xfrm flipH="1" flipV="1">
            <a:off x="6009954" y="4959491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59EC68-BBAC-BE4E-B87E-6766FF8A2D7D}"/>
              </a:ext>
            </a:extLst>
          </p:cNvPr>
          <p:cNvCxnSpPr>
            <a:cxnSpLocks/>
            <a:stCxn id="90" idx="4"/>
            <a:endCxn id="84" idx="0"/>
          </p:cNvCxnSpPr>
          <p:nvPr/>
        </p:nvCxnSpPr>
        <p:spPr>
          <a:xfrm>
            <a:off x="6649424" y="2389170"/>
            <a:ext cx="0" cy="2590330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0EB6C9-99DE-CA46-98F9-FF4C9764919F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036550" y="2299345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D70FF6-C793-D44D-AAB9-128B0E0B1585}"/>
              </a:ext>
            </a:extLst>
          </p:cNvPr>
          <p:cNvCxnSpPr>
            <a:cxnSpLocks/>
            <a:stCxn id="79" idx="7"/>
            <a:endCxn id="91" idx="3"/>
          </p:cNvCxnSpPr>
          <p:nvPr/>
        </p:nvCxnSpPr>
        <p:spPr>
          <a:xfrm flipV="1">
            <a:off x="5470233" y="2533049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595814-AF03-9048-B035-F4FB71DFC786}"/>
                  </a:ext>
                </a:extLst>
              </p:cNvPr>
              <p:cNvSpPr txBox="1"/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595814-AF03-9048-B035-F4FB71DFC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A97FF-ABC1-D549-B90B-3553CBD9D064}"/>
                  </a:ext>
                </a:extLst>
              </p:cNvPr>
              <p:cNvSpPr txBox="1"/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A97FF-ABC1-D549-B90B-3553CBD9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40774A-8008-2448-BD4C-2542D200BF4D}"/>
                  </a:ext>
                </a:extLst>
              </p:cNvPr>
              <p:cNvSpPr txBox="1"/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40774A-8008-2448-BD4C-2542D200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AAF30-772A-2141-B85A-4BCFABADBD1E}"/>
                  </a:ext>
                </a:extLst>
              </p:cNvPr>
              <p:cNvSpPr txBox="1"/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AAF30-772A-2141-B85A-4BCFABADB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4FF420-8FC0-D749-A1FC-13E412F2B04A}"/>
                  </a:ext>
                </a:extLst>
              </p:cNvPr>
              <p:cNvSpPr txBox="1"/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4FF420-8FC0-D749-A1FC-13E412F2B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2F98C3-329F-4C48-B83A-53EA0A3F7551}"/>
                  </a:ext>
                </a:extLst>
              </p:cNvPr>
              <p:cNvSpPr txBox="1"/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2F98C3-329F-4C48-B83A-53EA0A3F7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AEFC94-586E-3248-BD10-B49FC44429E1}"/>
                  </a:ext>
                </a:extLst>
              </p:cNvPr>
              <p:cNvSpPr txBox="1"/>
              <p:nvPr/>
            </p:nvSpPr>
            <p:spPr>
              <a:xfrm>
                <a:off x="5357021" y="2218079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AEFC94-586E-3248-BD10-B49FC444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021" y="2218079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8C88C2-644B-A044-9939-E64D5B433790}"/>
                  </a:ext>
                </a:extLst>
              </p:cNvPr>
              <p:cNvSpPr txBox="1"/>
              <p:nvPr/>
            </p:nvSpPr>
            <p:spPr>
              <a:xfrm>
                <a:off x="4839696" y="287739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8C88C2-644B-A044-9939-E64D5B43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6" y="287739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FABFDD-B70D-A34B-926D-945E51AA068D}"/>
                  </a:ext>
                </a:extLst>
              </p:cNvPr>
              <p:cNvSpPr txBox="1"/>
              <p:nvPr/>
            </p:nvSpPr>
            <p:spPr>
              <a:xfrm>
                <a:off x="4831157" y="379404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FABFDD-B70D-A34B-926D-945E51AA0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57" y="379404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B3D853-8A77-724D-9520-1E5946DF53D1}"/>
                  </a:ext>
                </a:extLst>
              </p:cNvPr>
              <p:cNvSpPr txBox="1"/>
              <p:nvPr/>
            </p:nvSpPr>
            <p:spPr>
              <a:xfrm>
                <a:off x="5253850" y="452244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B3D853-8A77-724D-9520-1E5946DF5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50" y="4522444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8859CC-D7A9-5F48-9DD8-47F4F496009D}"/>
                  </a:ext>
                </a:extLst>
              </p:cNvPr>
              <p:cNvSpPr txBox="1"/>
              <p:nvPr/>
            </p:nvSpPr>
            <p:spPr>
              <a:xfrm>
                <a:off x="5982110" y="494629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8859CC-D7A9-5F48-9DD8-47F4F496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110" y="4946293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8D5D9F-A739-2E4F-8AD2-953B33727575}"/>
                  </a:ext>
                </a:extLst>
              </p:cNvPr>
              <p:cNvSpPr txBox="1"/>
              <p:nvPr/>
            </p:nvSpPr>
            <p:spPr>
              <a:xfrm>
                <a:off x="6153210" y="1807839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8D5D9F-A739-2E4F-8AD2-953B33727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10" y="1807839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FF85D2-2885-044D-88ED-C1429EEC2A70}"/>
                  </a:ext>
                </a:extLst>
              </p:cNvPr>
              <p:cNvSpPr txBox="1"/>
              <p:nvPr/>
            </p:nvSpPr>
            <p:spPr>
              <a:xfrm>
                <a:off x="6636090" y="3153867"/>
                <a:ext cx="465191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FF85D2-2885-044D-88ED-C1429EEC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090" y="3153867"/>
                <a:ext cx="465191" cy="901785"/>
              </a:xfrm>
              <a:prstGeom prst="rect">
                <a:avLst/>
              </a:prstGeom>
              <a:blipFill>
                <a:blip r:embed="rId1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3E5AC8-7062-9442-A2E1-BD9A6000D5AD}"/>
                  </a:ext>
                </a:extLst>
              </p:cNvPr>
              <p:cNvSpPr txBox="1"/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3E5AC8-7062-9442-A2E1-BD9A6000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AFD16E-14F7-FE49-8E4F-DA1183A6709D}"/>
                  </a:ext>
                </a:extLst>
              </p:cNvPr>
              <p:cNvSpPr txBox="1"/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AFD16E-14F7-FE49-8E4F-DA1183A67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56F89CC-D3BB-7543-88AF-545B8E2D27B9}"/>
                  </a:ext>
                </a:extLst>
              </p:cNvPr>
              <p:cNvSpPr txBox="1"/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56F89CC-D3BB-7543-88AF-545B8E2D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0BAF1D-3CA9-974F-A213-E52F0AF828D2}"/>
                  </a:ext>
                </a:extLst>
              </p:cNvPr>
              <p:cNvSpPr txBox="1"/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0BAF1D-3CA9-974F-A213-E52F0AF8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B642FE7-E042-C748-9418-5DCB5D97023F}"/>
                  </a:ext>
                </a:extLst>
              </p:cNvPr>
              <p:cNvSpPr txBox="1"/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B642FE7-E042-C748-9418-5DCB5D97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45BDF8-4E7A-A741-AD3E-B21C8137EEF8}"/>
                  </a:ext>
                </a:extLst>
              </p:cNvPr>
              <p:cNvSpPr txBox="1"/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45BDF8-4E7A-A741-AD3E-B21C8137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331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124-8BFB-214D-9251-E54550D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EA17-3008-FE46-8868-95BDE42F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E3EB38-70BA-6D49-ADEA-BBA7227642B5}"/>
              </a:ext>
            </a:extLst>
          </p:cNvPr>
          <p:cNvSpPr/>
          <p:nvPr/>
        </p:nvSpPr>
        <p:spPr>
          <a:xfrm>
            <a:off x="1071677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9B68F-5A99-314D-B707-56AFECF1E8E1}"/>
              </a:ext>
            </a:extLst>
          </p:cNvPr>
          <p:cNvCxnSpPr>
            <a:cxnSpLocks/>
            <a:stCxn id="13" idx="0"/>
            <a:endCxn id="4" idx="3"/>
          </p:cNvCxnSpPr>
          <p:nvPr/>
        </p:nvCxnSpPr>
        <p:spPr>
          <a:xfrm flipV="1">
            <a:off x="980872" y="3048584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5637539-F22B-D54B-9780-0D7D739122AD}"/>
              </a:ext>
            </a:extLst>
          </p:cNvPr>
          <p:cNvSpPr/>
          <p:nvPr/>
        </p:nvSpPr>
        <p:spPr>
          <a:xfrm>
            <a:off x="890067" y="35873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64F634-1DBB-3749-8219-0D84CA8B2F01}"/>
              </a:ext>
            </a:extLst>
          </p:cNvPr>
          <p:cNvSpPr/>
          <p:nvPr/>
        </p:nvSpPr>
        <p:spPr>
          <a:xfrm>
            <a:off x="107167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1D490-6EFF-AA40-8E08-66E27013C3DD}"/>
              </a:ext>
            </a:extLst>
          </p:cNvPr>
          <p:cNvSpPr/>
          <p:nvPr/>
        </p:nvSpPr>
        <p:spPr>
          <a:xfrm>
            <a:off x="1611398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B911CB-11D1-244D-A5E8-6CFDBA293D52}"/>
              </a:ext>
            </a:extLst>
          </p:cNvPr>
          <p:cNvSpPr/>
          <p:nvPr/>
        </p:nvSpPr>
        <p:spPr>
          <a:xfrm>
            <a:off x="2315077" y="499044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98702C-0F1D-9E40-A6BA-7C281E67DDC3}"/>
              </a:ext>
            </a:extLst>
          </p:cNvPr>
          <p:cNvSpPr/>
          <p:nvPr/>
        </p:nvSpPr>
        <p:spPr>
          <a:xfrm>
            <a:off x="3018756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0D81D-D230-D347-B317-1692D6DD495C}"/>
              </a:ext>
            </a:extLst>
          </p:cNvPr>
          <p:cNvSpPr/>
          <p:nvPr/>
        </p:nvSpPr>
        <p:spPr>
          <a:xfrm>
            <a:off x="357123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69AEB9-CAB1-9844-B241-9E644929EF62}"/>
              </a:ext>
            </a:extLst>
          </p:cNvPr>
          <p:cNvSpPr/>
          <p:nvPr/>
        </p:nvSpPr>
        <p:spPr>
          <a:xfrm>
            <a:off x="3716946" y="35873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65D9DA-9FE0-A24C-AB41-69F5594911FC}"/>
              </a:ext>
            </a:extLst>
          </p:cNvPr>
          <p:cNvSpPr/>
          <p:nvPr/>
        </p:nvSpPr>
        <p:spPr>
          <a:xfrm>
            <a:off x="3525280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E0A43C-D756-494F-9ADB-3D0F817ADA79}"/>
              </a:ext>
            </a:extLst>
          </p:cNvPr>
          <p:cNvSpPr/>
          <p:nvPr/>
        </p:nvSpPr>
        <p:spPr>
          <a:xfrm>
            <a:off x="3018756" y="23920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3EB7B6-EDCC-AA4D-B9F8-B73BFC64DD9D}"/>
              </a:ext>
            </a:extLst>
          </p:cNvPr>
          <p:cNvSpPr/>
          <p:nvPr/>
        </p:nvSpPr>
        <p:spPr>
          <a:xfrm>
            <a:off x="2315077" y="22204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A9322-AE2D-A540-AA67-09F50CFC7CC5}"/>
              </a:ext>
            </a:extLst>
          </p:cNvPr>
          <p:cNvSpPr/>
          <p:nvPr/>
        </p:nvSpPr>
        <p:spPr>
          <a:xfrm>
            <a:off x="1611398" y="23906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E5BDE2-2305-4D49-BC3A-730F97C1ACE0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980872" y="3767000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280D4B-9547-F748-A487-7F7976F686BB}"/>
              </a:ext>
            </a:extLst>
          </p:cNvPr>
          <p:cNvCxnSpPr>
            <a:cxnSpLocks/>
            <a:stCxn id="15" idx="1"/>
            <a:endCxn id="14" idx="5"/>
          </p:cNvCxnSpPr>
          <p:nvPr/>
        </p:nvCxnSpPr>
        <p:spPr>
          <a:xfrm flipH="1" flipV="1">
            <a:off x="1226691" y="4458329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13B545-73AC-2248-B904-784DD20BFB86}"/>
              </a:ext>
            </a:extLst>
          </p:cNvPr>
          <p:cNvCxnSpPr>
            <a:cxnSpLocks/>
            <a:stCxn id="16" idx="2"/>
            <a:endCxn id="15" idx="5"/>
          </p:cNvCxnSpPr>
          <p:nvPr/>
        </p:nvCxnSpPr>
        <p:spPr>
          <a:xfrm flipH="1" flipV="1">
            <a:off x="1766412" y="4970437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FFB9C1-BBF6-8C45-BEE8-F540FF577638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2496687" y="4906921"/>
            <a:ext cx="522069" cy="173351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87E639-AF2C-BC40-BFE9-3D065BB3D122}"/>
              </a:ext>
            </a:extLst>
          </p:cNvPr>
          <p:cNvCxnSpPr>
            <a:cxnSpLocks/>
            <a:stCxn id="18" idx="3"/>
            <a:endCxn id="17" idx="7"/>
          </p:cNvCxnSpPr>
          <p:nvPr/>
        </p:nvCxnSpPr>
        <p:spPr>
          <a:xfrm flipH="1">
            <a:off x="3173770" y="4458329"/>
            <a:ext cx="42406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06E037-D195-384F-B6ED-C436F617900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662042" y="3766999"/>
            <a:ext cx="145710" cy="537988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DC92B3-5F47-BB42-B5A4-12AD85E1E338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3616085" y="3074893"/>
            <a:ext cx="191666" cy="51245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8442BA-3F1D-C649-B2D7-A9752EB088C6}"/>
              </a:ext>
            </a:extLst>
          </p:cNvPr>
          <p:cNvCxnSpPr>
            <a:cxnSpLocks/>
            <a:stCxn id="22" idx="5"/>
            <a:endCxn id="20" idx="1"/>
          </p:cNvCxnSpPr>
          <p:nvPr/>
        </p:nvCxnSpPr>
        <p:spPr>
          <a:xfrm>
            <a:off x="3173770" y="2545368"/>
            <a:ext cx="378106" cy="37618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020C57-B670-E54C-A12D-3F02187B8DE9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2496687" y="2310291"/>
            <a:ext cx="522069" cy="171561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976920-08AD-F74B-AF4B-BCB589C928F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93008" y="2310291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E270DD-A008-604D-9EDA-19755FFA47F3}"/>
              </a:ext>
            </a:extLst>
          </p:cNvPr>
          <p:cNvCxnSpPr>
            <a:cxnSpLocks/>
            <a:stCxn id="4" idx="7"/>
            <a:endCxn id="24" idx="3"/>
          </p:cNvCxnSpPr>
          <p:nvPr/>
        </p:nvCxnSpPr>
        <p:spPr>
          <a:xfrm flipV="1">
            <a:off x="1226691" y="2543995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0825D9E-B045-1D44-93B4-737D5F18E6CE}"/>
              </a:ext>
            </a:extLst>
          </p:cNvPr>
          <p:cNvSpPr/>
          <p:nvPr/>
        </p:nvSpPr>
        <p:spPr>
          <a:xfrm>
            <a:off x="5315219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BA804CC-C1B6-E940-8EB4-04477F092BE8}"/>
              </a:ext>
            </a:extLst>
          </p:cNvPr>
          <p:cNvCxnSpPr>
            <a:cxnSpLocks/>
            <a:stCxn id="81" idx="0"/>
            <a:endCxn id="79" idx="3"/>
          </p:cNvCxnSpPr>
          <p:nvPr/>
        </p:nvCxnSpPr>
        <p:spPr>
          <a:xfrm flipV="1">
            <a:off x="5224414" y="3037638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F3E45AA-071A-BC41-9842-2E7799BB9DF0}"/>
              </a:ext>
            </a:extLst>
          </p:cNvPr>
          <p:cNvSpPr/>
          <p:nvPr/>
        </p:nvSpPr>
        <p:spPr>
          <a:xfrm>
            <a:off x="5133609" y="357640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FE3F2CD-EEC9-824A-811C-01DACAD80729}"/>
              </a:ext>
            </a:extLst>
          </p:cNvPr>
          <p:cNvSpPr/>
          <p:nvPr/>
        </p:nvSpPr>
        <p:spPr>
          <a:xfrm>
            <a:off x="531521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74E8C-FCAB-A841-ABE3-DCFB3637CEBF}"/>
              </a:ext>
            </a:extLst>
          </p:cNvPr>
          <p:cNvSpPr/>
          <p:nvPr/>
        </p:nvSpPr>
        <p:spPr>
          <a:xfrm>
            <a:off x="5854940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4F192B0-D5E4-6A45-A454-A2EA9AA56903}"/>
              </a:ext>
            </a:extLst>
          </p:cNvPr>
          <p:cNvSpPr/>
          <p:nvPr/>
        </p:nvSpPr>
        <p:spPr>
          <a:xfrm>
            <a:off x="6558619" y="497950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36A9FA-F808-1048-88EA-D1B4BFCCF181}"/>
              </a:ext>
            </a:extLst>
          </p:cNvPr>
          <p:cNvSpPr/>
          <p:nvPr/>
        </p:nvSpPr>
        <p:spPr>
          <a:xfrm>
            <a:off x="7262298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A06C13E-CCD6-7541-8A45-3AA3BAC99618}"/>
              </a:ext>
            </a:extLst>
          </p:cNvPr>
          <p:cNvSpPr/>
          <p:nvPr/>
        </p:nvSpPr>
        <p:spPr>
          <a:xfrm>
            <a:off x="781477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1972EF-66E0-664A-A0BC-39CCAA6EC38A}"/>
              </a:ext>
            </a:extLst>
          </p:cNvPr>
          <p:cNvSpPr/>
          <p:nvPr/>
        </p:nvSpPr>
        <p:spPr>
          <a:xfrm>
            <a:off x="7960488" y="357640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096EA1-BA3E-E749-A169-52AABF3E5E75}"/>
              </a:ext>
            </a:extLst>
          </p:cNvPr>
          <p:cNvSpPr/>
          <p:nvPr/>
        </p:nvSpPr>
        <p:spPr>
          <a:xfrm>
            <a:off x="7768822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B57BC-BC62-5D4E-B28C-C996217A415E}"/>
              </a:ext>
            </a:extLst>
          </p:cNvPr>
          <p:cNvSpPr/>
          <p:nvPr/>
        </p:nvSpPr>
        <p:spPr>
          <a:xfrm>
            <a:off x="7262298" y="238108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012233E-87FA-404C-8654-9A3128904B31}"/>
              </a:ext>
            </a:extLst>
          </p:cNvPr>
          <p:cNvSpPr/>
          <p:nvPr/>
        </p:nvSpPr>
        <p:spPr>
          <a:xfrm>
            <a:off x="6558619" y="2209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8F389B-A31E-F64F-8013-F6400FBF145C}"/>
              </a:ext>
            </a:extLst>
          </p:cNvPr>
          <p:cNvSpPr/>
          <p:nvPr/>
        </p:nvSpPr>
        <p:spPr>
          <a:xfrm>
            <a:off x="5854940" y="2379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BB523E-D622-E148-A237-309A50F014C1}"/>
              </a:ext>
            </a:extLst>
          </p:cNvPr>
          <p:cNvCxnSpPr>
            <a:cxnSpLocks/>
            <a:stCxn id="82" idx="0"/>
            <a:endCxn id="81" idx="4"/>
          </p:cNvCxnSpPr>
          <p:nvPr/>
        </p:nvCxnSpPr>
        <p:spPr>
          <a:xfrm flipH="1" flipV="1">
            <a:off x="5224414" y="3756054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FD91FD-A198-664B-893E-287F2738BC93}"/>
              </a:ext>
            </a:extLst>
          </p:cNvPr>
          <p:cNvCxnSpPr>
            <a:cxnSpLocks/>
            <a:stCxn id="83" idx="1"/>
            <a:endCxn id="82" idx="5"/>
          </p:cNvCxnSpPr>
          <p:nvPr/>
        </p:nvCxnSpPr>
        <p:spPr>
          <a:xfrm flipH="1" flipV="1">
            <a:off x="5470233" y="4447383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3C57BE-9C77-EF4D-8EE7-D7D44AA3B5E3}"/>
              </a:ext>
            </a:extLst>
          </p:cNvPr>
          <p:cNvCxnSpPr>
            <a:cxnSpLocks/>
            <a:stCxn id="84" idx="2"/>
            <a:endCxn id="83" idx="5"/>
          </p:cNvCxnSpPr>
          <p:nvPr/>
        </p:nvCxnSpPr>
        <p:spPr>
          <a:xfrm flipH="1" flipV="1">
            <a:off x="6009954" y="4959491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59EC68-BBAC-BE4E-B87E-6766FF8A2D7D}"/>
              </a:ext>
            </a:extLst>
          </p:cNvPr>
          <p:cNvCxnSpPr>
            <a:cxnSpLocks/>
            <a:stCxn id="90" idx="4"/>
            <a:endCxn id="84" idx="0"/>
          </p:cNvCxnSpPr>
          <p:nvPr/>
        </p:nvCxnSpPr>
        <p:spPr>
          <a:xfrm>
            <a:off x="6649424" y="2389170"/>
            <a:ext cx="0" cy="259033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0EB6C9-99DE-CA46-98F9-FF4C9764919F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036550" y="2299345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D70FF6-C793-D44D-AAB9-128B0E0B1585}"/>
              </a:ext>
            </a:extLst>
          </p:cNvPr>
          <p:cNvCxnSpPr>
            <a:cxnSpLocks/>
            <a:stCxn id="79" idx="7"/>
            <a:endCxn id="91" idx="3"/>
          </p:cNvCxnSpPr>
          <p:nvPr/>
        </p:nvCxnSpPr>
        <p:spPr>
          <a:xfrm flipV="1">
            <a:off x="5470233" y="2533049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CE362AD-6C5A-6944-BC08-9D91F976246C}"/>
                  </a:ext>
                </a:extLst>
              </p:cNvPr>
              <p:cNvSpPr txBox="1"/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CE362AD-6C5A-6944-BC08-9D91F9762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9117C88-61BA-5047-BAC6-2FFB1A4E1C3D}"/>
                  </a:ext>
                </a:extLst>
              </p:cNvPr>
              <p:cNvSpPr txBox="1"/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9117C88-61BA-5047-BAC6-2FFB1A4E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441D666-2018-3E4B-BAE0-86DA1EEF078A}"/>
                  </a:ext>
                </a:extLst>
              </p:cNvPr>
              <p:cNvSpPr txBox="1"/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441D666-2018-3E4B-BAE0-86DA1EEF0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2E34A74-A6D8-934C-A797-63043F0E2B41}"/>
                  </a:ext>
                </a:extLst>
              </p:cNvPr>
              <p:cNvSpPr txBox="1"/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2E34A74-A6D8-934C-A797-63043F0E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7DA2DF-54F2-F241-8983-3F655489934C}"/>
                  </a:ext>
                </a:extLst>
              </p:cNvPr>
              <p:cNvSpPr txBox="1"/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7DA2DF-54F2-F241-8983-3F655489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0C775C1-8EC3-3F47-8A96-F282A02F94CE}"/>
                  </a:ext>
                </a:extLst>
              </p:cNvPr>
              <p:cNvSpPr txBox="1"/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0C775C1-8EC3-3F47-8A96-F282A02F9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EBB7E0B-7DEC-8E46-9B73-17ED54BEA681}"/>
                  </a:ext>
                </a:extLst>
              </p:cNvPr>
              <p:cNvSpPr txBox="1"/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EBB7E0B-7DEC-8E46-9B73-17ED54BE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E688717-FB36-0949-B298-695B8E49AA04}"/>
                  </a:ext>
                </a:extLst>
              </p:cNvPr>
              <p:cNvSpPr txBox="1"/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E688717-FB36-0949-B298-695B8E49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B1EAEA-226E-8A41-B40E-43A0B1D66AFD}"/>
                  </a:ext>
                </a:extLst>
              </p:cNvPr>
              <p:cNvSpPr txBox="1"/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B1EAEA-226E-8A41-B40E-43A0B1D66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3DF197F-41C4-2648-A67D-AC7968B1BB63}"/>
                  </a:ext>
                </a:extLst>
              </p:cNvPr>
              <p:cNvSpPr txBox="1"/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3DF197F-41C4-2648-A67D-AC7968B1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2114997-9689-4B40-A158-E2F5F877E5B6}"/>
                  </a:ext>
                </a:extLst>
              </p:cNvPr>
              <p:cNvSpPr txBox="1"/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2114997-9689-4B40-A158-E2F5F877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1D39FDB-CDE2-7B49-A7BF-46DC80E733B5}"/>
                  </a:ext>
                </a:extLst>
              </p:cNvPr>
              <p:cNvSpPr txBox="1"/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1D39FDB-CDE2-7B49-A7BF-46DC80E7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404EA2-FD10-4441-AC07-2B99AECA45DC}"/>
                  </a:ext>
                </a:extLst>
              </p:cNvPr>
              <p:cNvSpPr txBox="1"/>
              <p:nvPr/>
            </p:nvSpPr>
            <p:spPr>
              <a:xfrm>
                <a:off x="5375534" y="219820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404EA2-FD10-4441-AC07-2B99AECA4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34" y="219820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64D74DB-771F-EE45-9CE2-2F0AF5D71E69}"/>
                  </a:ext>
                </a:extLst>
              </p:cNvPr>
              <p:cNvSpPr txBox="1"/>
              <p:nvPr/>
            </p:nvSpPr>
            <p:spPr>
              <a:xfrm>
                <a:off x="4858209" y="285752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64D74DB-771F-EE45-9CE2-2F0AF5D7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09" y="285752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E7DB2F9-BA8C-FC44-AAEA-50995615E198}"/>
                  </a:ext>
                </a:extLst>
              </p:cNvPr>
              <p:cNvSpPr txBox="1"/>
              <p:nvPr/>
            </p:nvSpPr>
            <p:spPr>
              <a:xfrm>
                <a:off x="4849670" y="377416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E7DB2F9-BA8C-FC44-AAEA-50995615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670" y="3774165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F50DE2-719F-874B-BF12-56CC9A11D7F9}"/>
                  </a:ext>
                </a:extLst>
              </p:cNvPr>
              <p:cNvSpPr txBox="1"/>
              <p:nvPr/>
            </p:nvSpPr>
            <p:spPr>
              <a:xfrm>
                <a:off x="5272363" y="450256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F50DE2-719F-874B-BF12-56CC9A11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363" y="4502567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F0A96A2-B6B6-3F4E-A61C-2DE5FCC9626A}"/>
                  </a:ext>
                </a:extLst>
              </p:cNvPr>
              <p:cNvSpPr txBox="1"/>
              <p:nvPr/>
            </p:nvSpPr>
            <p:spPr>
              <a:xfrm>
                <a:off x="6000623" y="492641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F0A96A2-B6B6-3F4E-A61C-2DE5FCC96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23" y="492641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681B889-58AE-104A-9F3E-32312D028AAE}"/>
                  </a:ext>
                </a:extLst>
              </p:cNvPr>
              <p:cNvSpPr txBox="1"/>
              <p:nvPr/>
            </p:nvSpPr>
            <p:spPr>
              <a:xfrm>
                <a:off x="6171723" y="178796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681B889-58AE-104A-9F3E-32312D028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23" y="178796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2A17EF4-03C3-6446-8A80-7035188791D4}"/>
                  </a:ext>
                </a:extLst>
              </p:cNvPr>
              <p:cNvSpPr txBox="1"/>
              <p:nvPr/>
            </p:nvSpPr>
            <p:spPr>
              <a:xfrm>
                <a:off x="6588551" y="34123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2A17EF4-03C3-6446-8A80-703518879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51" y="3412361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991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124-8BFB-214D-9251-E54550D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EA17-3008-FE46-8868-95BDE42F2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E3EB38-70BA-6D49-ADEA-BBA7227642B5}"/>
              </a:ext>
            </a:extLst>
          </p:cNvPr>
          <p:cNvSpPr/>
          <p:nvPr/>
        </p:nvSpPr>
        <p:spPr>
          <a:xfrm>
            <a:off x="1071677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9B68F-5A99-314D-B707-56AFECF1E8E1}"/>
              </a:ext>
            </a:extLst>
          </p:cNvPr>
          <p:cNvCxnSpPr>
            <a:cxnSpLocks/>
            <a:stCxn id="13" idx="0"/>
            <a:endCxn id="4" idx="3"/>
          </p:cNvCxnSpPr>
          <p:nvPr/>
        </p:nvCxnSpPr>
        <p:spPr>
          <a:xfrm flipV="1">
            <a:off x="980872" y="3048584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5637539-F22B-D54B-9780-0D7D739122AD}"/>
              </a:ext>
            </a:extLst>
          </p:cNvPr>
          <p:cNvSpPr/>
          <p:nvPr/>
        </p:nvSpPr>
        <p:spPr>
          <a:xfrm>
            <a:off x="890067" y="35873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64F634-1DBB-3749-8219-0D84CA8B2F01}"/>
              </a:ext>
            </a:extLst>
          </p:cNvPr>
          <p:cNvSpPr/>
          <p:nvPr/>
        </p:nvSpPr>
        <p:spPr>
          <a:xfrm>
            <a:off x="107167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1D490-6EFF-AA40-8E08-66E27013C3DD}"/>
              </a:ext>
            </a:extLst>
          </p:cNvPr>
          <p:cNvSpPr/>
          <p:nvPr/>
        </p:nvSpPr>
        <p:spPr>
          <a:xfrm>
            <a:off x="1611398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B911CB-11D1-244D-A5E8-6CFDBA293D52}"/>
              </a:ext>
            </a:extLst>
          </p:cNvPr>
          <p:cNvSpPr/>
          <p:nvPr/>
        </p:nvSpPr>
        <p:spPr>
          <a:xfrm>
            <a:off x="2315077" y="499044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98702C-0F1D-9E40-A6BA-7C281E67DDC3}"/>
              </a:ext>
            </a:extLst>
          </p:cNvPr>
          <p:cNvSpPr/>
          <p:nvPr/>
        </p:nvSpPr>
        <p:spPr>
          <a:xfrm>
            <a:off x="3018756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0D81D-D230-D347-B317-1692D6DD495C}"/>
              </a:ext>
            </a:extLst>
          </p:cNvPr>
          <p:cNvSpPr/>
          <p:nvPr/>
        </p:nvSpPr>
        <p:spPr>
          <a:xfrm>
            <a:off x="357123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69AEB9-CAB1-9844-B241-9E644929EF62}"/>
              </a:ext>
            </a:extLst>
          </p:cNvPr>
          <p:cNvSpPr/>
          <p:nvPr/>
        </p:nvSpPr>
        <p:spPr>
          <a:xfrm>
            <a:off x="3716946" y="35873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65D9DA-9FE0-A24C-AB41-69F5594911FC}"/>
              </a:ext>
            </a:extLst>
          </p:cNvPr>
          <p:cNvSpPr/>
          <p:nvPr/>
        </p:nvSpPr>
        <p:spPr>
          <a:xfrm>
            <a:off x="3525280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E0A43C-D756-494F-9ADB-3D0F817ADA79}"/>
              </a:ext>
            </a:extLst>
          </p:cNvPr>
          <p:cNvSpPr/>
          <p:nvPr/>
        </p:nvSpPr>
        <p:spPr>
          <a:xfrm>
            <a:off x="3018756" y="23920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3EB7B6-EDCC-AA4D-B9F8-B73BFC64DD9D}"/>
              </a:ext>
            </a:extLst>
          </p:cNvPr>
          <p:cNvSpPr/>
          <p:nvPr/>
        </p:nvSpPr>
        <p:spPr>
          <a:xfrm>
            <a:off x="2315077" y="22204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A9322-AE2D-A540-AA67-09F50CFC7CC5}"/>
              </a:ext>
            </a:extLst>
          </p:cNvPr>
          <p:cNvSpPr/>
          <p:nvPr/>
        </p:nvSpPr>
        <p:spPr>
          <a:xfrm>
            <a:off x="1611398" y="23906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E5BDE2-2305-4D49-BC3A-730F97C1ACE0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980872" y="3767000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280D4B-9547-F748-A487-7F7976F686BB}"/>
              </a:ext>
            </a:extLst>
          </p:cNvPr>
          <p:cNvCxnSpPr>
            <a:cxnSpLocks/>
            <a:stCxn id="15" idx="1"/>
            <a:endCxn id="14" idx="5"/>
          </p:cNvCxnSpPr>
          <p:nvPr/>
        </p:nvCxnSpPr>
        <p:spPr>
          <a:xfrm flipH="1" flipV="1">
            <a:off x="1226691" y="4458329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13B545-73AC-2248-B904-784DD20BFB86}"/>
              </a:ext>
            </a:extLst>
          </p:cNvPr>
          <p:cNvCxnSpPr>
            <a:cxnSpLocks/>
            <a:stCxn id="16" idx="2"/>
            <a:endCxn id="15" idx="5"/>
          </p:cNvCxnSpPr>
          <p:nvPr/>
        </p:nvCxnSpPr>
        <p:spPr>
          <a:xfrm flipH="1" flipV="1">
            <a:off x="1766412" y="4970437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FFB9C1-BBF6-8C45-BEE8-F540FF577638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2496687" y="4906921"/>
            <a:ext cx="522069" cy="173351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87E639-AF2C-BC40-BFE9-3D065BB3D122}"/>
              </a:ext>
            </a:extLst>
          </p:cNvPr>
          <p:cNvCxnSpPr>
            <a:cxnSpLocks/>
            <a:stCxn id="18" idx="3"/>
            <a:endCxn id="17" idx="7"/>
          </p:cNvCxnSpPr>
          <p:nvPr/>
        </p:nvCxnSpPr>
        <p:spPr>
          <a:xfrm flipH="1">
            <a:off x="3173770" y="4458329"/>
            <a:ext cx="424063" cy="38507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06E037-D195-384F-B6ED-C436F617900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662042" y="3766999"/>
            <a:ext cx="145710" cy="537988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DC92B3-5F47-BB42-B5A4-12AD85E1E338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3616085" y="3074893"/>
            <a:ext cx="191666" cy="51245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8442BA-3F1D-C649-B2D7-A9752EB088C6}"/>
              </a:ext>
            </a:extLst>
          </p:cNvPr>
          <p:cNvCxnSpPr>
            <a:cxnSpLocks/>
            <a:stCxn id="22" idx="5"/>
            <a:endCxn id="20" idx="1"/>
          </p:cNvCxnSpPr>
          <p:nvPr/>
        </p:nvCxnSpPr>
        <p:spPr>
          <a:xfrm>
            <a:off x="3173770" y="2545368"/>
            <a:ext cx="378106" cy="376183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020C57-B670-E54C-A12D-3F02187B8DE9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2496687" y="2310291"/>
            <a:ext cx="522069" cy="171561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976920-08AD-F74B-AF4B-BCB589C928F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93008" y="2310291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E270DD-A008-604D-9EDA-19755FFA47F3}"/>
              </a:ext>
            </a:extLst>
          </p:cNvPr>
          <p:cNvCxnSpPr>
            <a:cxnSpLocks/>
            <a:stCxn id="4" idx="7"/>
            <a:endCxn id="24" idx="3"/>
          </p:cNvCxnSpPr>
          <p:nvPr/>
        </p:nvCxnSpPr>
        <p:spPr>
          <a:xfrm flipV="1">
            <a:off x="1226691" y="2543995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0825D9E-B045-1D44-93B4-737D5F18E6CE}"/>
              </a:ext>
            </a:extLst>
          </p:cNvPr>
          <p:cNvSpPr/>
          <p:nvPr/>
        </p:nvSpPr>
        <p:spPr>
          <a:xfrm>
            <a:off x="5315219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BA804CC-C1B6-E940-8EB4-04477F092BE8}"/>
              </a:ext>
            </a:extLst>
          </p:cNvPr>
          <p:cNvCxnSpPr>
            <a:cxnSpLocks/>
            <a:stCxn id="81" idx="0"/>
            <a:endCxn id="79" idx="3"/>
          </p:cNvCxnSpPr>
          <p:nvPr/>
        </p:nvCxnSpPr>
        <p:spPr>
          <a:xfrm flipV="1">
            <a:off x="5224414" y="3037638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F3E45AA-071A-BC41-9842-2E7799BB9DF0}"/>
              </a:ext>
            </a:extLst>
          </p:cNvPr>
          <p:cNvSpPr/>
          <p:nvPr/>
        </p:nvSpPr>
        <p:spPr>
          <a:xfrm>
            <a:off x="5133609" y="357640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FE3F2CD-EEC9-824A-811C-01DACAD80729}"/>
              </a:ext>
            </a:extLst>
          </p:cNvPr>
          <p:cNvSpPr/>
          <p:nvPr/>
        </p:nvSpPr>
        <p:spPr>
          <a:xfrm>
            <a:off x="531521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74E8C-FCAB-A841-ABE3-DCFB3637CEBF}"/>
              </a:ext>
            </a:extLst>
          </p:cNvPr>
          <p:cNvSpPr/>
          <p:nvPr/>
        </p:nvSpPr>
        <p:spPr>
          <a:xfrm>
            <a:off x="5854940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4F192B0-D5E4-6A45-A454-A2EA9AA56903}"/>
              </a:ext>
            </a:extLst>
          </p:cNvPr>
          <p:cNvSpPr/>
          <p:nvPr/>
        </p:nvSpPr>
        <p:spPr>
          <a:xfrm>
            <a:off x="6558619" y="497950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36A9FA-F808-1048-88EA-D1B4BFCCF181}"/>
              </a:ext>
            </a:extLst>
          </p:cNvPr>
          <p:cNvSpPr/>
          <p:nvPr/>
        </p:nvSpPr>
        <p:spPr>
          <a:xfrm>
            <a:off x="7262298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A06C13E-CCD6-7541-8A45-3AA3BAC99618}"/>
              </a:ext>
            </a:extLst>
          </p:cNvPr>
          <p:cNvSpPr/>
          <p:nvPr/>
        </p:nvSpPr>
        <p:spPr>
          <a:xfrm>
            <a:off x="781477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1972EF-66E0-664A-A0BC-39CCAA6EC38A}"/>
              </a:ext>
            </a:extLst>
          </p:cNvPr>
          <p:cNvSpPr/>
          <p:nvPr/>
        </p:nvSpPr>
        <p:spPr>
          <a:xfrm>
            <a:off x="7960488" y="357640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096EA1-BA3E-E749-A169-52AABF3E5E75}"/>
              </a:ext>
            </a:extLst>
          </p:cNvPr>
          <p:cNvSpPr/>
          <p:nvPr/>
        </p:nvSpPr>
        <p:spPr>
          <a:xfrm>
            <a:off x="7768822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B57BC-BC62-5D4E-B28C-C996217A415E}"/>
              </a:ext>
            </a:extLst>
          </p:cNvPr>
          <p:cNvSpPr/>
          <p:nvPr/>
        </p:nvSpPr>
        <p:spPr>
          <a:xfrm>
            <a:off x="7262298" y="238108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012233E-87FA-404C-8654-9A3128904B31}"/>
              </a:ext>
            </a:extLst>
          </p:cNvPr>
          <p:cNvSpPr/>
          <p:nvPr/>
        </p:nvSpPr>
        <p:spPr>
          <a:xfrm>
            <a:off x="6558619" y="2209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8F389B-A31E-F64F-8013-F6400FBF145C}"/>
              </a:ext>
            </a:extLst>
          </p:cNvPr>
          <p:cNvSpPr/>
          <p:nvPr/>
        </p:nvSpPr>
        <p:spPr>
          <a:xfrm>
            <a:off x="5854940" y="2379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BB523E-D622-E148-A237-309A50F014C1}"/>
              </a:ext>
            </a:extLst>
          </p:cNvPr>
          <p:cNvCxnSpPr>
            <a:cxnSpLocks/>
            <a:stCxn id="82" idx="0"/>
            <a:endCxn id="81" idx="4"/>
          </p:cNvCxnSpPr>
          <p:nvPr/>
        </p:nvCxnSpPr>
        <p:spPr>
          <a:xfrm flipH="1" flipV="1">
            <a:off x="5224414" y="3756054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FD91FD-A198-664B-893E-287F2738BC93}"/>
              </a:ext>
            </a:extLst>
          </p:cNvPr>
          <p:cNvCxnSpPr>
            <a:cxnSpLocks/>
            <a:stCxn id="83" idx="1"/>
            <a:endCxn id="82" idx="5"/>
          </p:cNvCxnSpPr>
          <p:nvPr/>
        </p:nvCxnSpPr>
        <p:spPr>
          <a:xfrm flipH="1" flipV="1">
            <a:off x="5470233" y="4447383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3C57BE-9C77-EF4D-8EE7-D7D44AA3B5E3}"/>
              </a:ext>
            </a:extLst>
          </p:cNvPr>
          <p:cNvCxnSpPr>
            <a:cxnSpLocks/>
            <a:stCxn id="84" idx="2"/>
            <a:endCxn id="83" idx="5"/>
          </p:cNvCxnSpPr>
          <p:nvPr/>
        </p:nvCxnSpPr>
        <p:spPr>
          <a:xfrm flipH="1" flipV="1">
            <a:off x="6009954" y="4959491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59EC68-BBAC-BE4E-B87E-6766FF8A2D7D}"/>
              </a:ext>
            </a:extLst>
          </p:cNvPr>
          <p:cNvCxnSpPr>
            <a:cxnSpLocks/>
            <a:stCxn id="90" idx="4"/>
            <a:endCxn id="84" idx="0"/>
          </p:cNvCxnSpPr>
          <p:nvPr/>
        </p:nvCxnSpPr>
        <p:spPr>
          <a:xfrm>
            <a:off x="6649424" y="2389170"/>
            <a:ext cx="0" cy="2590330"/>
          </a:xfrm>
          <a:prstGeom prst="line">
            <a:avLst/>
          </a:prstGeom>
          <a:ln w="28575">
            <a:solidFill>
              <a:srgbClr val="FF0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0EB6C9-99DE-CA46-98F9-FF4C9764919F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036550" y="2299345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D70FF6-C793-D44D-AAB9-128B0E0B1585}"/>
              </a:ext>
            </a:extLst>
          </p:cNvPr>
          <p:cNvCxnSpPr>
            <a:cxnSpLocks/>
            <a:stCxn id="79" idx="7"/>
            <a:endCxn id="91" idx="3"/>
          </p:cNvCxnSpPr>
          <p:nvPr/>
        </p:nvCxnSpPr>
        <p:spPr>
          <a:xfrm flipV="1">
            <a:off x="5470233" y="2533049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595814-AF03-9048-B035-F4FB71DFC786}"/>
                  </a:ext>
                </a:extLst>
              </p:cNvPr>
              <p:cNvSpPr txBox="1"/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595814-AF03-9048-B035-F4FB71DFC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A97FF-ABC1-D549-B90B-3553CBD9D064}"/>
                  </a:ext>
                </a:extLst>
              </p:cNvPr>
              <p:cNvSpPr txBox="1"/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A97FF-ABC1-D549-B90B-3553CBD9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40774A-8008-2448-BD4C-2542D200BF4D}"/>
                  </a:ext>
                </a:extLst>
              </p:cNvPr>
              <p:cNvSpPr txBox="1"/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40774A-8008-2448-BD4C-2542D200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AAF30-772A-2141-B85A-4BCFABADBD1E}"/>
                  </a:ext>
                </a:extLst>
              </p:cNvPr>
              <p:cNvSpPr txBox="1"/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AAF30-772A-2141-B85A-4BCFABADB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4FF420-8FC0-D749-A1FC-13E412F2B04A}"/>
                  </a:ext>
                </a:extLst>
              </p:cNvPr>
              <p:cNvSpPr txBox="1"/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4FF420-8FC0-D749-A1FC-13E412F2B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2F98C3-329F-4C48-B83A-53EA0A3F7551}"/>
                  </a:ext>
                </a:extLst>
              </p:cNvPr>
              <p:cNvSpPr txBox="1"/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2F98C3-329F-4C48-B83A-53EA0A3F7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AEFC94-586E-3248-BD10-B49FC44429E1}"/>
                  </a:ext>
                </a:extLst>
              </p:cNvPr>
              <p:cNvSpPr txBox="1"/>
              <p:nvPr/>
            </p:nvSpPr>
            <p:spPr>
              <a:xfrm>
                <a:off x="5357021" y="2218079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AEFC94-586E-3248-BD10-B49FC444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021" y="2218079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8C88C2-644B-A044-9939-E64D5B433790}"/>
                  </a:ext>
                </a:extLst>
              </p:cNvPr>
              <p:cNvSpPr txBox="1"/>
              <p:nvPr/>
            </p:nvSpPr>
            <p:spPr>
              <a:xfrm>
                <a:off x="4839696" y="287739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8C88C2-644B-A044-9939-E64D5B43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6" y="287739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FABFDD-B70D-A34B-926D-945E51AA068D}"/>
                  </a:ext>
                </a:extLst>
              </p:cNvPr>
              <p:cNvSpPr txBox="1"/>
              <p:nvPr/>
            </p:nvSpPr>
            <p:spPr>
              <a:xfrm>
                <a:off x="4831157" y="379404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FABFDD-B70D-A34B-926D-945E51AA0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57" y="379404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B3D853-8A77-724D-9520-1E5946DF53D1}"/>
                  </a:ext>
                </a:extLst>
              </p:cNvPr>
              <p:cNvSpPr txBox="1"/>
              <p:nvPr/>
            </p:nvSpPr>
            <p:spPr>
              <a:xfrm>
                <a:off x="5253850" y="452244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B3D853-8A77-724D-9520-1E5946DF5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50" y="4522444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8859CC-D7A9-5F48-9DD8-47F4F496009D}"/>
                  </a:ext>
                </a:extLst>
              </p:cNvPr>
              <p:cNvSpPr txBox="1"/>
              <p:nvPr/>
            </p:nvSpPr>
            <p:spPr>
              <a:xfrm>
                <a:off x="5982110" y="494629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8859CC-D7A9-5F48-9DD8-47F4F496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110" y="4946293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8D5D9F-A739-2E4F-8AD2-953B33727575}"/>
                  </a:ext>
                </a:extLst>
              </p:cNvPr>
              <p:cNvSpPr txBox="1"/>
              <p:nvPr/>
            </p:nvSpPr>
            <p:spPr>
              <a:xfrm>
                <a:off x="6153210" y="1807839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8D5D9F-A739-2E4F-8AD2-953B33727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10" y="1807839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FF85D2-2885-044D-88ED-C1429EEC2A70}"/>
                  </a:ext>
                </a:extLst>
              </p:cNvPr>
              <p:cNvSpPr txBox="1"/>
              <p:nvPr/>
            </p:nvSpPr>
            <p:spPr>
              <a:xfrm>
                <a:off x="6636090" y="3153867"/>
                <a:ext cx="465191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FF85D2-2885-044D-88ED-C1429EEC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090" y="3153867"/>
                <a:ext cx="465191" cy="901785"/>
              </a:xfrm>
              <a:prstGeom prst="rect">
                <a:avLst/>
              </a:prstGeom>
              <a:blipFill>
                <a:blip r:embed="rId1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FDF430CA-BBAD-AB43-BAC5-445E4944CBCB}"/>
              </a:ext>
            </a:extLst>
          </p:cNvPr>
          <p:cNvSpPr txBox="1"/>
          <p:nvPr/>
        </p:nvSpPr>
        <p:spPr>
          <a:xfrm>
            <a:off x="5255114" y="5547087"/>
            <a:ext cx="3383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manageable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9988E4E-3285-D54B-9747-13EE94D57D6F}"/>
                  </a:ext>
                </a:extLst>
              </p:cNvPr>
              <p:cNvSpPr txBox="1"/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9988E4E-3285-D54B-9747-13EE94D57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50E188-8796-2945-9568-5C5440DB55CE}"/>
                  </a:ext>
                </a:extLst>
              </p:cNvPr>
              <p:cNvSpPr txBox="1"/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50E188-8796-2945-9568-5C5440DB5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5C187-3B29-C04E-9673-4C098FB022D2}"/>
                  </a:ext>
                </a:extLst>
              </p:cNvPr>
              <p:cNvSpPr txBox="1"/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5C187-3B29-C04E-9673-4C098FB02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F5B9BF-03FE-2F4D-82F9-5B2F330B47B7}"/>
                  </a:ext>
                </a:extLst>
              </p:cNvPr>
              <p:cNvSpPr txBox="1"/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F5B9BF-03FE-2F4D-82F9-5B2F330B4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3AA75B-B109-824F-91DF-3E0E490A1352}"/>
                  </a:ext>
                </a:extLst>
              </p:cNvPr>
              <p:cNvSpPr txBox="1"/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3AA75B-B109-824F-91DF-3E0E490A1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6047091-A0E1-FE44-A471-3DF85B911CE0}"/>
                  </a:ext>
                </a:extLst>
              </p:cNvPr>
              <p:cNvSpPr txBox="1"/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6047091-A0E1-FE44-A471-3DF85B911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6788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124-8BFB-214D-9251-E54550D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EA17-3008-FE46-8868-95BDE42F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E3EB38-70BA-6D49-ADEA-BBA7227642B5}"/>
              </a:ext>
            </a:extLst>
          </p:cNvPr>
          <p:cNvSpPr/>
          <p:nvPr/>
        </p:nvSpPr>
        <p:spPr>
          <a:xfrm>
            <a:off x="1071677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9B68F-5A99-314D-B707-56AFECF1E8E1}"/>
              </a:ext>
            </a:extLst>
          </p:cNvPr>
          <p:cNvCxnSpPr>
            <a:cxnSpLocks/>
            <a:stCxn id="13" idx="0"/>
            <a:endCxn id="4" idx="3"/>
          </p:cNvCxnSpPr>
          <p:nvPr/>
        </p:nvCxnSpPr>
        <p:spPr>
          <a:xfrm flipV="1">
            <a:off x="980872" y="3048584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5637539-F22B-D54B-9780-0D7D739122AD}"/>
              </a:ext>
            </a:extLst>
          </p:cNvPr>
          <p:cNvSpPr/>
          <p:nvPr/>
        </p:nvSpPr>
        <p:spPr>
          <a:xfrm>
            <a:off x="890067" y="35873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64F634-1DBB-3749-8219-0D84CA8B2F01}"/>
              </a:ext>
            </a:extLst>
          </p:cNvPr>
          <p:cNvSpPr/>
          <p:nvPr/>
        </p:nvSpPr>
        <p:spPr>
          <a:xfrm>
            <a:off x="107167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1D490-6EFF-AA40-8E08-66E27013C3DD}"/>
              </a:ext>
            </a:extLst>
          </p:cNvPr>
          <p:cNvSpPr/>
          <p:nvPr/>
        </p:nvSpPr>
        <p:spPr>
          <a:xfrm>
            <a:off x="1611398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B911CB-11D1-244D-A5E8-6CFDBA293D52}"/>
              </a:ext>
            </a:extLst>
          </p:cNvPr>
          <p:cNvSpPr/>
          <p:nvPr/>
        </p:nvSpPr>
        <p:spPr>
          <a:xfrm>
            <a:off x="2315077" y="499044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98702C-0F1D-9E40-A6BA-7C281E67DDC3}"/>
              </a:ext>
            </a:extLst>
          </p:cNvPr>
          <p:cNvSpPr/>
          <p:nvPr/>
        </p:nvSpPr>
        <p:spPr>
          <a:xfrm>
            <a:off x="3018756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0D81D-D230-D347-B317-1692D6DD495C}"/>
              </a:ext>
            </a:extLst>
          </p:cNvPr>
          <p:cNvSpPr/>
          <p:nvPr/>
        </p:nvSpPr>
        <p:spPr>
          <a:xfrm>
            <a:off x="357123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69AEB9-CAB1-9844-B241-9E644929EF62}"/>
              </a:ext>
            </a:extLst>
          </p:cNvPr>
          <p:cNvSpPr/>
          <p:nvPr/>
        </p:nvSpPr>
        <p:spPr>
          <a:xfrm>
            <a:off x="3716946" y="35873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65D9DA-9FE0-A24C-AB41-69F5594911FC}"/>
              </a:ext>
            </a:extLst>
          </p:cNvPr>
          <p:cNvSpPr/>
          <p:nvPr/>
        </p:nvSpPr>
        <p:spPr>
          <a:xfrm>
            <a:off x="3525280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E0A43C-D756-494F-9ADB-3D0F817ADA79}"/>
              </a:ext>
            </a:extLst>
          </p:cNvPr>
          <p:cNvSpPr/>
          <p:nvPr/>
        </p:nvSpPr>
        <p:spPr>
          <a:xfrm>
            <a:off x="3018756" y="23920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3EB7B6-EDCC-AA4D-B9F8-B73BFC64DD9D}"/>
              </a:ext>
            </a:extLst>
          </p:cNvPr>
          <p:cNvSpPr/>
          <p:nvPr/>
        </p:nvSpPr>
        <p:spPr>
          <a:xfrm>
            <a:off x="2315077" y="22204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A9322-AE2D-A540-AA67-09F50CFC7CC5}"/>
              </a:ext>
            </a:extLst>
          </p:cNvPr>
          <p:cNvSpPr/>
          <p:nvPr/>
        </p:nvSpPr>
        <p:spPr>
          <a:xfrm>
            <a:off x="1611398" y="23906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E5BDE2-2305-4D49-BC3A-730F97C1ACE0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980872" y="3767000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280D4B-9547-F748-A487-7F7976F686BB}"/>
              </a:ext>
            </a:extLst>
          </p:cNvPr>
          <p:cNvCxnSpPr>
            <a:cxnSpLocks/>
            <a:stCxn id="15" idx="1"/>
            <a:endCxn id="14" idx="5"/>
          </p:cNvCxnSpPr>
          <p:nvPr/>
        </p:nvCxnSpPr>
        <p:spPr>
          <a:xfrm flipH="1" flipV="1">
            <a:off x="1226691" y="4458329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13B545-73AC-2248-B904-784DD20BFB86}"/>
              </a:ext>
            </a:extLst>
          </p:cNvPr>
          <p:cNvCxnSpPr>
            <a:cxnSpLocks/>
            <a:stCxn id="16" idx="2"/>
            <a:endCxn id="15" idx="5"/>
          </p:cNvCxnSpPr>
          <p:nvPr/>
        </p:nvCxnSpPr>
        <p:spPr>
          <a:xfrm flipH="1" flipV="1">
            <a:off x="1766412" y="4970437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FFB9C1-BBF6-8C45-BEE8-F540FF577638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2496687" y="4906921"/>
            <a:ext cx="522069" cy="173351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87E639-AF2C-BC40-BFE9-3D065BB3D122}"/>
              </a:ext>
            </a:extLst>
          </p:cNvPr>
          <p:cNvCxnSpPr>
            <a:cxnSpLocks/>
            <a:stCxn id="18" idx="3"/>
            <a:endCxn id="17" idx="7"/>
          </p:cNvCxnSpPr>
          <p:nvPr/>
        </p:nvCxnSpPr>
        <p:spPr>
          <a:xfrm flipH="1">
            <a:off x="3173770" y="4458329"/>
            <a:ext cx="42406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06E037-D195-384F-B6ED-C436F617900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662042" y="3766999"/>
            <a:ext cx="145710" cy="537988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DC92B3-5F47-BB42-B5A4-12AD85E1E338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3616085" y="3074893"/>
            <a:ext cx="191666" cy="51245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8442BA-3F1D-C649-B2D7-A9752EB088C6}"/>
              </a:ext>
            </a:extLst>
          </p:cNvPr>
          <p:cNvCxnSpPr>
            <a:cxnSpLocks/>
            <a:stCxn id="22" idx="5"/>
            <a:endCxn id="20" idx="1"/>
          </p:cNvCxnSpPr>
          <p:nvPr/>
        </p:nvCxnSpPr>
        <p:spPr>
          <a:xfrm>
            <a:off x="3173770" y="2545368"/>
            <a:ext cx="378106" cy="37618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020C57-B670-E54C-A12D-3F02187B8DE9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2496687" y="2310291"/>
            <a:ext cx="522069" cy="171561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976920-08AD-F74B-AF4B-BCB589C928F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93008" y="2310291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E270DD-A008-604D-9EDA-19755FFA47F3}"/>
              </a:ext>
            </a:extLst>
          </p:cNvPr>
          <p:cNvCxnSpPr>
            <a:cxnSpLocks/>
            <a:stCxn id="4" idx="7"/>
            <a:endCxn id="24" idx="3"/>
          </p:cNvCxnSpPr>
          <p:nvPr/>
        </p:nvCxnSpPr>
        <p:spPr>
          <a:xfrm flipV="1">
            <a:off x="1226691" y="2543995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0825D9E-B045-1D44-93B4-737D5F18E6CE}"/>
              </a:ext>
            </a:extLst>
          </p:cNvPr>
          <p:cNvSpPr/>
          <p:nvPr/>
        </p:nvSpPr>
        <p:spPr>
          <a:xfrm>
            <a:off x="5315219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BA804CC-C1B6-E940-8EB4-04477F092BE8}"/>
              </a:ext>
            </a:extLst>
          </p:cNvPr>
          <p:cNvCxnSpPr>
            <a:cxnSpLocks/>
            <a:stCxn id="81" idx="0"/>
            <a:endCxn id="79" idx="3"/>
          </p:cNvCxnSpPr>
          <p:nvPr/>
        </p:nvCxnSpPr>
        <p:spPr>
          <a:xfrm flipV="1">
            <a:off x="5224414" y="3037638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F3E45AA-071A-BC41-9842-2E7799BB9DF0}"/>
              </a:ext>
            </a:extLst>
          </p:cNvPr>
          <p:cNvSpPr/>
          <p:nvPr/>
        </p:nvSpPr>
        <p:spPr>
          <a:xfrm>
            <a:off x="5133609" y="357640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FE3F2CD-EEC9-824A-811C-01DACAD80729}"/>
              </a:ext>
            </a:extLst>
          </p:cNvPr>
          <p:cNvSpPr/>
          <p:nvPr/>
        </p:nvSpPr>
        <p:spPr>
          <a:xfrm>
            <a:off x="531521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74E8C-FCAB-A841-ABE3-DCFB3637CEBF}"/>
              </a:ext>
            </a:extLst>
          </p:cNvPr>
          <p:cNvSpPr/>
          <p:nvPr/>
        </p:nvSpPr>
        <p:spPr>
          <a:xfrm>
            <a:off x="5854940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4F192B0-D5E4-6A45-A454-A2EA9AA56903}"/>
              </a:ext>
            </a:extLst>
          </p:cNvPr>
          <p:cNvSpPr/>
          <p:nvPr/>
        </p:nvSpPr>
        <p:spPr>
          <a:xfrm>
            <a:off x="6558619" y="497950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36A9FA-F808-1048-88EA-D1B4BFCCF181}"/>
              </a:ext>
            </a:extLst>
          </p:cNvPr>
          <p:cNvSpPr/>
          <p:nvPr/>
        </p:nvSpPr>
        <p:spPr>
          <a:xfrm>
            <a:off x="7262298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A06C13E-CCD6-7541-8A45-3AA3BAC99618}"/>
              </a:ext>
            </a:extLst>
          </p:cNvPr>
          <p:cNvSpPr/>
          <p:nvPr/>
        </p:nvSpPr>
        <p:spPr>
          <a:xfrm>
            <a:off x="781477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1972EF-66E0-664A-A0BC-39CCAA6EC38A}"/>
              </a:ext>
            </a:extLst>
          </p:cNvPr>
          <p:cNvSpPr/>
          <p:nvPr/>
        </p:nvSpPr>
        <p:spPr>
          <a:xfrm>
            <a:off x="7960488" y="357640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096EA1-BA3E-E749-A169-52AABF3E5E75}"/>
              </a:ext>
            </a:extLst>
          </p:cNvPr>
          <p:cNvSpPr/>
          <p:nvPr/>
        </p:nvSpPr>
        <p:spPr>
          <a:xfrm>
            <a:off x="7768822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B57BC-BC62-5D4E-B28C-C996217A415E}"/>
              </a:ext>
            </a:extLst>
          </p:cNvPr>
          <p:cNvSpPr/>
          <p:nvPr/>
        </p:nvSpPr>
        <p:spPr>
          <a:xfrm>
            <a:off x="7262298" y="238108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012233E-87FA-404C-8654-9A3128904B31}"/>
              </a:ext>
            </a:extLst>
          </p:cNvPr>
          <p:cNvSpPr/>
          <p:nvPr/>
        </p:nvSpPr>
        <p:spPr>
          <a:xfrm>
            <a:off x="6558619" y="2209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8F389B-A31E-F64F-8013-F6400FBF145C}"/>
              </a:ext>
            </a:extLst>
          </p:cNvPr>
          <p:cNvSpPr/>
          <p:nvPr/>
        </p:nvSpPr>
        <p:spPr>
          <a:xfrm>
            <a:off x="5854940" y="2379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BB523E-D622-E148-A237-309A50F014C1}"/>
              </a:ext>
            </a:extLst>
          </p:cNvPr>
          <p:cNvCxnSpPr>
            <a:cxnSpLocks/>
            <a:stCxn id="82" idx="0"/>
            <a:endCxn id="81" idx="4"/>
          </p:cNvCxnSpPr>
          <p:nvPr/>
        </p:nvCxnSpPr>
        <p:spPr>
          <a:xfrm flipH="1" flipV="1">
            <a:off x="5224414" y="3756054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FD91FD-A198-664B-893E-287F2738BC93}"/>
              </a:ext>
            </a:extLst>
          </p:cNvPr>
          <p:cNvCxnSpPr>
            <a:cxnSpLocks/>
            <a:stCxn id="83" idx="1"/>
            <a:endCxn id="82" idx="5"/>
          </p:cNvCxnSpPr>
          <p:nvPr/>
        </p:nvCxnSpPr>
        <p:spPr>
          <a:xfrm flipH="1" flipV="1">
            <a:off x="5470233" y="4447383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3C57BE-9C77-EF4D-8EE7-D7D44AA3B5E3}"/>
              </a:ext>
            </a:extLst>
          </p:cNvPr>
          <p:cNvCxnSpPr>
            <a:cxnSpLocks/>
            <a:stCxn id="84" idx="2"/>
            <a:endCxn id="83" idx="5"/>
          </p:cNvCxnSpPr>
          <p:nvPr/>
        </p:nvCxnSpPr>
        <p:spPr>
          <a:xfrm flipH="1" flipV="1">
            <a:off x="6009954" y="4959491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59EC68-BBAC-BE4E-B87E-6766FF8A2D7D}"/>
              </a:ext>
            </a:extLst>
          </p:cNvPr>
          <p:cNvCxnSpPr>
            <a:cxnSpLocks/>
            <a:stCxn id="90" idx="4"/>
            <a:endCxn id="84" idx="0"/>
          </p:cNvCxnSpPr>
          <p:nvPr/>
        </p:nvCxnSpPr>
        <p:spPr>
          <a:xfrm>
            <a:off x="6649424" y="2389170"/>
            <a:ext cx="0" cy="259033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0EB6C9-99DE-CA46-98F9-FF4C9764919F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036550" y="2299345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D70FF6-C793-D44D-AAB9-128B0E0B1585}"/>
              </a:ext>
            </a:extLst>
          </p:cNvPr>
          <p:cNvCxnSpPr>
            <a:cxnSpLocks/>
            <a:stCxn id="79" idx="7"/>
            <a:endCxn id="91" idx="3"/>
          </p:cNvCxnSpPr>
          <p:nvPr/>
        </p:nvCxnSpPr>
        <p:spPr>
          <a:xfrm flipV="1">
            <a:off x="5470233" y="2533049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CE362AD-6C5A-6944-BC08-9D91F976246C}"/>
                  </a:ext>
                </a:extLst>
              </p:cNvPr>
              <p:cNvSpPr txBox="1"/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CE362AD-6C5A-6944-BC08-9D91F9762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9117C88-61BA-5047-BAC6-2FFB1A4E1C3D}"/>
                  </a:ext>
                </a:extLst>
              </p:cNvPr>
              <p:cNvSpPr txBox="1"/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9117C88-61BA-5047-BAC6-2FFB1A4E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441D666-2018-3E4B-BAE0-86DA1EEF078A}"/>
                  </a:ext>
                </a:extLst>
              </p:cNvPr>
              <p:cNvSpPr txBox="1"/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441D666-2018-3E4B-BAE0-86DA1EEF0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2E34A74-A6D8-934C-A797-63043F0E2B41}"/>
                  </a:ext>
                </a:extLst>
              </p:cNvPr>
              <p:cNvSpPr txBox="1"/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2E34A74-A6D8-934C-A797-63043F0E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7DA2DF-54F2-F241-8983-3F655489934C}"/>
                  </a:ext>
                </a:extLst>
              </p:cNvPr>
              <p:cNvSpPr txBox="1"/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7DA2DF-54F2-F241-8983-3F655489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0C775C1-8EC3-3F47-8A96-F282A02F94CE}"/>
                  </a:ext>
                </a:extLst>
              </p:cNvPr>
              <p:cNvSpPr txBox="1"/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0C775C1-8EC3-3F47-8A96-F282A02F9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EBB7E0B-7DEC-8E46-9B73-17ED54BEA681}"/>
                  </a:ext>
                </a:extLst>
              </p:cNvPr>
              <p:cNvSpPr txBox="1"/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EBB7E0B-7DEC-8E46-9B73-17ED54BE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E688717-FB36-0949-B298-695B8E49AA04}"/>
                  </a:ext>
                </a:extLst>
              </p:cNvPr>
              <p:cNvSpPr txBox="1"/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E688717-FB36-0949-B298-695B8E49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B1EAEA-226E-8A41-B40E-43A0B1D66AFD}"/>
                  </a:ext>
                </a:extLst>
              </p:cNvPr>
              <p:cNvSpPr txBox="1"/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B1EAEA-226E-8A41-B40E-43A0B1D66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3DF197F-41C4-2648-A67D-AC7968B1BB63}"/>
                  </a:ext>
                </a:extLst>
              </p:cNvPr>
              <p:cNvSpPr txBox="1"/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3DF197F-41C4-2648-A67D-AC7968B1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2114997-9689-4B40-A158-E2F5F877E5B6}"/>
                  </a:ext>
                </a:extLst>
              </p:cNvPr>
              <p:cNvSpPr txBox="1"/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2114997-9689-4B40-A158-E2F5F877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1D39FDB-CDE2-7B49-A7BF-46DC80E733B5}"/>
                  </a:ext>
                </a:extLst>
              </p:cNvPr>
              <p:cNvSpPr txBox="1"/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1D39FDB-CDE2-7B49-A7BF-46DC80E7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404EA2-FD10-4441-AC07-2B99AECA45DC}"/>
                  </a:ext>
                </a:extLst>
              </p:cNvPr>
              <p:cNvSpPr txBox="1"/>
              <p:nvPr/>
            </p:nvSpPr>
            <p:spPr>
              <a:xfrm>
                <a:off x="5375534" y="219820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404EA2-FD10-4441-AC07-2B99AECA4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34" y="219820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64D74DB-771F-EE45-9CE2-2F0AF5D71E69}"/>
                  </a:ext>
                </a:extLst>
              </p:cNvPr>
              <p:cNvSpPr txBox="1"/>
              <p:nvPr/>
            </p:nvSpPr>
            <p:spPr>
              <a:xfrm>
                <a:off x="4858209" y="285752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64D74DB-771F-EE45-9CE2-2F0AF5D7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09" y="285752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E7DB2F9-BA8C-FC44-AAEA-50995615E198}"/>
                  </a:ext>
                </a:extLst>
              </p:cNvPr>
              <p:cNvSpPr txBox="1"/>
              <p:nvPr/>
            </p:nvSpPr>
            <p:spPr>
              <a:xfrm>
                <a:off x="4849670" y="377416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E7DB2F9-BA8C-FC44-AAEA-50995615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670" y="3774165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F50DE2-719F-874B-BF12-56CC9A11D7F9}"/>
                  </a:ext>
                </a:extLst>
              </p:cNvPr>
              <p:cNvSpPr txBox="1"/>
              <p:nvPr/>
            </p:nvSpPr>
            <p:spPr>
              <a:xfrm>
                <a:off x="5272363" y="450256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F50DE2-719F-874B-BF12-56CC9A11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363" y="4502567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F0A96A2-B6B6-3F4E-A61C-2DE5FCC9626A}"/>
                  </a:ext>
                </a:extLst>
              </p:cNvPr>
              <p:cNvSpPr txBox="1"/>
              <p:nvPr/>
            </p:nvSpPr>
            <p:spPr>
              <a:xfrm>
                <a:off x="6000623" y="492641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F0A96A2-B6B6-3F4E-A61C-2DE5FCC96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23" y="492641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681B889-58AE-104A-9F3E-32312D028AAE}"/>
                  </a:ext>
                </a:extLst>
              </p:cNvPr>
              <p:cNvSpPr txBox="1"/>
              <p:nvPr/>
            </p:nvSpPr>
            <p:spPr>
              <a:xfrm>
                <a:off x="6171723" y="178796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681B889-58AE-104A-9F3E-32312D028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23" y="178796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2A17EF4-03C3-6446-8A80-7035188791D4}"/>
                  </a:ext>
                </a:extLst>
              </p:cNvPr>
              <p:cNvSpPr txBox="1"/>
              <p:nvPr/>
            </p:nvSpPr>
            <p:spPr>
              <a:xfrm>
                <a:off x="6588551" y="34123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2A17EF4-03C3-6446-8A80-703518879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51" y="3412361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8C279F95-961D-A249-9100-42399A3F5564}"/>
              </a:ext>
            </a:extLst>
          </p:cNvPr>
          <p:cNvSpPr txBox="1"/>
          <p:nvPr/>
        </p:nvSpPr>
        <p:spPr>
          <a:xfrm>
            <a:off x="5255114" y="5547087"/>
            <a:ext cx="3473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problematic! </a:t>
            </a:r>
          </a:p>
        </p:txBody>
      </p:sp>
    </p:spTree>
    <p:extLst>
      <p:ext uri="{BB962C8B-B14F-4D97-AF65-F5344CB8AC3E}">
        <p14:creationId xmlns:p14="http://schemas.microsoft.com/office/powerpoint/2010/main" val="11422239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124-8BFB-214D-9251-E54550D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EA17-3008-FE46-8868-95BDE42F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Come to my talk and hear the rest of the story! </a:t>
            </a:r>
          </a:p>
          <a:p>
            <a:r>
              <a:rPr lang="en-US" dirty="0"/>
              <a:t>[Cohen-</a:t>
            </a:r>
            <a:r>
              <a:rPr lang="en-US" dirty="0" err="1"/>
              <a:t>Kelner</a:t>
            </a:r>
            <a:r>
              <a:rPr lang="en-US" dirty="0"/>
              <a:t>-Kyng-Peebles-Peng-Rao-</a:t>
            </a:r>
            <a:r>
              <a:rPr lang="en-US" dirty="0" err="1"/>
              <a:t>Sidford</a:t>
            </a:r>
            <a:r>
              <a:rPr lang="en-US" dirty="0"/>
              <a:t> FOCS’18]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E3EB38-70BA-6D49-ADEA-BBA7227642B5}"/>
              </a:ext>
            </a:extLst>
          </p:cNvPr>
          <p:cNvSpPr/>
          <p:nvPr/>
        </p:nvSpPr>
        <p:spPr>
          <a:xfrm>
            <a:off x="1071677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9B68F-5A99-314D-B707-56AFECF1E8E1}"/>
              </a:ext>
            </a:extLst>
          </p:cNvPr>
          <p:cNvCxnSpPr>
            <a:cxnSpLocks/>
            <a:stCxn id="13" idx="0"/>
            <a:endCxn id="4" idx="3"/>
          </p:cNvCxnSpPr>
          <p:nvPr/>
        </p:nvCxnSpPr>
        <p:spPr>
          <a:xfrm flipV="1">
            <a:off x="980872" y="3048584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5637539-F22B-D54B-9780-0D7D739122AD}"/>
              </a:ext>
            </a:extLst>
          </p:cNvPr>
          <p:cNvSpPr/>
          <p:nvPr/>
        </p:nvSpPr>
        <p:spPr>
          <a:xfrm>
            <a:off x="890067" y="35873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64F634-1DBB-3749-8219-0D84CA8B2F01}"/>
              </a:ext>
            </a:extLst>
          </p:cNvPr>
          <p:cNvSpPr/>
          <p:nvPr/>
        </p:nvSpPr>
        <p:spPr>
          <a:xfrm>
            <a:off x="107167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1D490-6EFF-AA40-8E08-66E27013C3DD}"/>
              </a:ext>
            </a:extLst>
          </p:cNvPr>
          <p:cNvSpPr/>
          <p:nvPr/>
        </p:nvSpPr>
        <p:spPr>
          <a:xfrm>
            <a:off x="1611398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B911CB-11D1-244D-A5E8-6CFDBA293D52}"/>
              </a:ext>
            </a:extLst>
          </p:cNvPr>
          <p:cNvSpPr/>
          <p:nvPr/>
        </p:nvSpPr>
        <p:spPr>
          <a:xfrm>
            <a:off x="2315077" y="499044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98702C-0F1D-9E40-A6BA-7C281E67DDC3}"/>
              </a:ext>
            </a:extLst>
          </p:cNvPr>
          <p:cNvSpPr/>
          <p:nvPr/>
        </p:nvSpPr>
        <p:spPr>
          <a:xfrm>
            <a:off x="3018756" y="48170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0D81D-D230-D347-B317-1692D6DD495C}"/>
              </a:ext>
            </a:extLst>
          </p:cNvPr>
          <p:cNvSpPr/>
          <p:nvPr/>
        </p:nvSpPr>
        <p:spPr>
          <a:xfrm>
            <a:off x="3571237" y="43049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69AEB9-CAB1-9844-B241-9E644929EF62}"/>
              </a:ext>
            </a:extLst>
          </p:cNvPr>
          <p:cNvSpPr/>
          <p:nvPr/>
        </p:nvSpPr>
        <p:spPr>
          <a:xfrm>
            <a:off x="3716946" y="35873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65D9DA-9FE0-A24C-AB41-69F5594911FC}"/>
              </a:ext>
            </a:extLst>
          </p:cNvPr>
          <p:cNvSpPr/>
          <p:nvPr/>
        </p:nvSpPr>
        <p:spPr>
          <a:xfrm>
            <a:off x="3525280" y="28952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E0A43C-D756-494F-9ADB-3D0F817ADA79}"/>
              </a:ext>
            </a:extLst>
          </p:cNvPr>
          <p:cNvSpPr/>
          <p:nvPr/>
        </p:nvSpPr>
        <p:spPr>
          <a:xfrm>
            <a:off x="3018756" y="23920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3EB7B6-EDCC-AA4D-B9F8-B73BFC64DD9D}"/>
              </a:ext>
            </a:extLst>
          </p:cNvPr>
          <p:cNvSpPr/>
          <p:nvPr/>
        </p:nvSpPr>
        <p:spPr>
          <a:xfrm>
            <a:off x="2315077" y="22204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A9322-AE2D-A540-AA67-09F50CFC7CC5}"/>
              </a:ext>
            </a:extLst>
          </p:cNvPr>
          <p:cNvSpPr/>
          <p:nvPr/>
        </p:nvSpPr>
        <p:spPr>
          <a:xfrm>
            <a:off x="1611398" y="23906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E5BDE2-2305-4D49-BC3A-730F97C1ACE0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980872" y="3767000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280D4B-9547-F748-A487-7F7976F686BB}"/>
              </a:ext>
            </a:extLst>
          </p:cNvPr>
          <p:cNvCxnSpPr>
            <a:cxnSpLocks/>
            <a:stCxn id="15" idx="1"/>
            <a:endCxn id="14" idx="5"/>
          </p:cNvCxnSpPr>
          <p:nvPr/>
        </p:nvCxnSpPr>
        <p:spPr>
          <a:xfrm flipH="1" flipV="1">
            <a:off x="1226691" y="4458329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13B545-73AC-2248-B904-784DD20BFB86}"/>
              </a:ext>
            </a:extLst>
          </p:cNvPr>
          <p:cNvCxnSpPr>
            <a:cxnSpLocks/>
            <a:stCxn id="16" idx="2"/>
            <a:endCxn id="15" idx="5"/>
          </p:cNvCxnSpPr>
          <p:nvPr/>
        </p:nvCxnSpPr>
        <p:spPr>
          <a:xfrm flipH="1" flipV="1">
            <a:off x="1766412" y="4970437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FFB9C1-BBF6-8C45-BEE8-F540FF577638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2496687" y="4906921"/>
            <a:ext cx="522069" cy="173351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87E639-AF2C-BC40-BFE9-3D065BB3D122}"/>
              </a:ext>
            </a:extLst>
          </p:cNvPr>
          <p:cNvCxnSpPr>
            <a:cxnSpLocks/>
            <a:stCxn id="18" idx="3"/>
            <a:endCxn id="17" idx="7"/>
          </p:cNvCxnSpPr>
          <p:nvPr/>
        </p:nvCxnSpPr>
        <p:spPr>
          <a:xfrm flipH="1">
            <a:off x="3173770" y="4458329"/>
            <a:ext cx="42406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06E037-D195-384F-B6ED-C436F617900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662042" y="3766999"/>
            <a:ext cx="145710" cy="537988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DC92B3-5F47-BB42-B5A4-12AD85E1E338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3616085" y="3074893"/>
            <a:ext cx="191666" cy="51245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78442BA-3F1D-C649-B2D7-A9752EB088C6}"/>
              </a:ext>
            </a:extLst>
          </p:cNvPr>
          <p:cNvCxnSpPr>
            <a:cxnSpLocks/>
            <a:stCxn id="22" idx="5"/>
            <a:endCxn id="20" idx="1"/>
          </p:cNvCxnSpPr>
          <p:nvPr/>
        </p:nvCxnSpPr>
        <p:spPr>
          <a:xfrm>
            <a:off x="3173770" y="2545368"/>
            <a:ext cx="378106" cy="37618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020C57-B670-E54C-A12D-3F02187B8DE9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2496687" y="2310291"/>
            <a:ext cx="522069" cy="171561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976920-08AD-F74B-AF4B-BCB589C928F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93008" y="2310291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E270DD-A008-604D-9EDA-19755FFA47F3}"/>
              </a:ext>
            </a:extLst>
          </p:cNvPr>
          <p:cNvCxnSpPr>
            <a:cxnSpLocks/>
            <a:stCxn id="4" idx="7"/>
            <a:endCxn id="24" idx="3"/>
          </p:cNvCxnSpPr>
          <p:nvPr/>
        </p:nvCxnSpPr>
        <p:spPr>
          <a:xfrm flipV="1">
            <a:off x="1226691" y="2543995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0825D9E-B045-1D44-93B4-737D5F18E6CE}"/>
              </a:ext>
            </a:extLst>
          </p:cNvPr>
          <p:cNvSpPr/>
          <p:nvPr/>
        </p:nvSpPr>
        <p:spPr>
          <a:xfrm>
            <a:off x="5315219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BA804CC-C1B6-E940-8EB4-04477F092BE8}"/>
              </a:ext>
            </a:extLst>
          </p:cNvPr>
          <p:cNvCxnSpPr>
            <a:cxnSpLocks/>
            <a:stCxn id="81" idx="0"/>
            <a:endCxn id="79" idx="3"/>
          </p:cNvCxnSpPr>
          <p:nvPr/>
        </p:nvCxnSpPr>
        <p:spPr>
          <a:xfrm flipV="1">
            <a:off x="5224414" y="3037638"/>
            <a:ext cx="117401" cy="53876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F3E45AA-071A-BC41-9842-2E7799BB9DF0}"/>
              </a:ext>
            </a:extLst>
          </p:cNvPr>
          <p:cNvSpPr/>
          <p:nvPr/>
        </p:nvSpPr>
        <p:spPr>
          <a:xfrm>
            <a:off x="5133609" y="357640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FE3F2CD-EEC9-824A-811C-01DACAD80729}"/>
              </a:ext>
            </a:extLst>
          </p:cNvPr>
          <p:cNvSpPr/>
          <p:nvPr/>
        </p:nvSpPr>
        <p:spPr>
          <a:xfrm>
            <a:off x="531521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74E8C-FCAB-A841-ABE3-DCFB3637CEBF}"/>
              </a:ext>
            </a:extLst>
          </p:cNvPr>
          <p:cNvSpPr/>
          <p:nvPr/>
        </p:nvSpPr>
        <p:spPr>
          <a:xfrm>
            <a:off x="5854940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4F192B0-D5E4-6A45-A454-A2EA9AA56903}"/>
              </a:ext>
            </a:extLst>
          </p:cNvPr>
          <p:cNvSpPr/>
          <p:nvPr/>
        </p:nvSpPr>
        <p:spPr>
          <a:xfrm>
            <a:off x="6558619" y="497950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36A9FA-F808-1048-88EA-D1B4BFCCF181}"/>
              </a:ext>
            </a:extLst>
          </p:cNvPr>
          <p:cNvSpPr/>
          <p:nvPr/>
        </p:nvSpPr>
        <p:spPr>
          <a:xfrm>
            <a:off x="7262298" y="48061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A06C13E-CCD6-7541-8A45-3AA3BAC99618}"/>
              </a:ext>
            </a:extLst>
          </p:cNvPr>
          <p:cNvSpPr/>
          <p:nvPr/>
        </p:nvSpPr>
        <p:spPr>
          <a:xfrm>
            <a:off x="7814779" y="4294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1972EF-66E0-664A-A0BC-39CCAA6EC38A}"/>
              </a:ext>
            </a:extLst>
          </p:cNvPr>
          <p:cNvSpPr/>
          <p:nvPr/>
        </p:nvSpPr>
        <p:spPr>
          <a:xfrm>
            <a:off x="7960488" y="357640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096EA1-BA3E-E749-A169-52AABF3E5E75}"/>
              </a:ext>
            </a:extLst>
          </p:cNvPr>
          <p:cNvSpPr/>
          <p:nvPr/>
        </p:nvSpPr>
        <p:spPr>
          <a:xfrm>
            <a:off x="7768822" y="288429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82B57BC-BC62-5D4E-B28C-C996217A415E}"/>
              </a:ext>
            </a:extLst>
          </p:cNvPr>
          <p:cNvSpPr/>
          <p:nvPr/>
        </p:nvSpPr>
        <p:spPr>
          <a:xfrm>
            <a:off x="7262298" y="238108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012233E-87FA-404C-8654-9A3128904B31}"/>
              </a:ext>
            </a:extLst>
          </p:cNvPr>
          <p:cNvSpPr/>
          <p:nvPr/>
        </p:nvSpPr>
        <p:spPr>
          <a:xfrm>
            <a:off x="6558619" y="2209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8F389B-A31E-F64F-8013-F6400FBF145C}"/>
              </a:ext>
            </a:extLst>
          </p:cNvPr>
          <p:cNvSpPr/>
          <p:nvPr/>
        </p:nvSpPr>
        <p:spPr>
          <a:xfrm>
            <a:off x="5854940" y="2379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BB523E-D622-E148-A237-309A50F014C1}"/>
              </a:ext>
            </a:extLst>
          </p:cNvPr>
          <p:cNvCxnSpPr>
            <a:cxnSpLocks/>
            <a:stCxn id="82" idx="0"/>
            <a:endCxn id="81" idx="4"/>
          </p:cNvCxnSpPr>
          <p:nvPr/>
        </p:nvCxnSpPr>
        <p:spPr>
          <a:xfrm flipH="1" flipV="1">
            <a:off x="5224414" y="3756054"/>
            <a:ext cx="181610" cy="53798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FD91FD-A198-664B-893E-287F2738BC93}"/>
              </a:ext>
            </a:extLst>
          </p:cNvPr>
          <p:cNvCxnSpPr>
            <a:cxnSpLocks/>
            <a:stCxn id="83" idx="1"/>
            <a:endCxn id="82" idx="5"/>
          </p:cNvCxnSpPr>
          <p:nvPr/>
        </p:nvCxnSpPr>
        <p:spPr>
          <a:xfrm flipH="1" flipV="1">
            <a:off x="5470233" y="4447383"/>
            <a:ext cx="411303" cy="38507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3C57BE-9C77-EF4D-8EE7-D7D44AA3B5E3}"/>
              </a:ext>
            </a:extLst>
          </p:cNvPr>
          <p:cNvCxnSpPr>
            <a:cxnSpLocks/>
            <a:stCxn id="84" idx="2"/>
            <a:endCxn id="83" idx="5"/>
          </p:cNvCxnSpPr>
          <p:nvPr/>
        </p:nvCxnSpPr>
        <p:spPr>
          <a:xfrm flipH="1" flipV="1">
            <a:off x="6009954" y="4959491"/>
            <a:ext cx="548665" cy="10983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59EC68-BBAC-BE4E-B87E-6766FF8A2D7D}"/>
              </a:ext>
            </a:extLst>
          </p:cNvPr>
          <p:cNvCxnSpPr>
            <a:cxnSpLocks/>
            <a:stCxn id="90" idx="4"/>
            <a:endCxn id="84" idx="0"/>
          </p:cNvCxnSpPr>
          <p:nvPr/>
        </p:nvCxnSpPr>
        <p:spPr>
          <a:xfrm>
            <a:off x="6649424" y="2389170"/>
            <a:ext cx="0" cy="259033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E0EB6C9-99DE-CA46-98F9-FF4C9764919F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036550" y="2299345"/>
            <a:ext cx="522069" cy="109834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7D70FF6-C793-D44D-AAB9-128B0E0B1585}"/>
              </a:ext>
            </a:extLst>
          </p:cNvPr>
          <p:cNvCxnSpPr>
            <a:cxnSpLocks/>
            <a:stCxn id="79" idx="7"/>
            <a:endCxn id="91" idx="3"/>
          </p:cNvCxnSpPr>
          <p:nvPr/>
        </p:nvCxnSpPr>
        <p:spPr>
          <a:xfrm flipV="1">
            <a:off x="5470233" y="2533049"/>
            <a:ext cx="411303" cy="377556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CE362AD-6C5A-6944-BC08-9D91F976246C}"/>
                  </a:ext>
                </a:extLst>
              </p:cNvPr>
              <p:cNvSpPr txBox="1"/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CE362AD-6C5A-6944-BC08-9D91F9762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90" y="226223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9117C88-61BA-5047-BAC6-2FFB1A4E1C3D}"/>
                  </a:ext>
                </a:extLst>
              </p:cNvPr>
              <p:cNvSpPr txBox="1"/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9117C88-61BA-5047-BAC6-2FFB1A4E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5" y="292155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441D666-2018-3E4B-BAE0-86DA1EEF078A}"/>
                  </a:ext>
                </a:extLst>
              </p:cNvPr>
              <p:cNvSpPr txBox="1"/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441D666-2018-3E4B-BAE0-86DA1EEF0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6" y="3838195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2E34A74-A6D8-934C-A797-63043F0E2B41}"/>
                  </a:ext>
                </a:extLst>
              </p:cNvPr>
              <p:cNvSpPr txBox="1"/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2E34A74-A6D8-934C-A797-63043F0E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319" y="456659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7DA2DF-54F2-F241-8983-3F655489934C}"/>
                  </a:ext>
                </a:extLst>
              </p:cNvPr>
              <p:cNvSpPr txBox="1"/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7DA2DF-54F2-F241-8983-3F655489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79" y="4990446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0C775C1-8EC3-3F47-8A96-F282A02F94CE}"/>
                  </a:ext>
                </a:extLst>
              </p:cNvPr>
              <p:cNvSpPr txBox="1"/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0C775C1-8EC3-3F47-8A96-F282A02F9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74" y="501440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EBB7E0B-7DEC-8E46-9B73-17ED54BEA681}"/>
                  </a:ext>
                </a:extLst>
              </p:cNvPr>
              <p:cNvSpPr txBox="1"/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EBB7E0B-7DEC-8E46-9B73-17ED54BE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76" y="4646877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E688717-FB36-0949-B298-695B8E49AA04}"/>
                  </a:ext>
                </a:extLst>
              </p:cNvPr>
              <p:cNvSpPr txBox="1"/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E688717-FB36-0949-B298-695B8E49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23" y="388113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B1EAEA-226E-8A41-B40E-43A0B1D66AFD}"/>
                  </a:ext>
                </a:extLst>
              </p:cNvPr>
              <p:cNvSpPr txBox="1"/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B1EAEA-226E-8A41-B40E-43A0B1D66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41" y="2974303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3DF197F-41C4-2648-A67D-AC7968B1BB63}"/>
                  </a:ext>
                </a:extLst>
              </p:cNvPr>
              <p:cNvSpPr txBox="1"/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3DF197F-41C4-2648-A67D-AC7968B1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21" y="2320448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2114997-9689-4B40-A158-E2F5F877E5B6}"/>
                  </a:ext>
                </a:extLst>
              </p:cNvPr>
              <p:cNvSpPr txBox="1"/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2114997-9689-4B40-A158-E2F5F877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34" y="1934670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1D39FDB-CDE2-7B49-A7BF-46DC80E733B5}"/>
                  </a:ext>
                </a:extLst>
              </p:cNvPr>
              <p:cNvSpPr txBox="1"/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1D39FDB-CDE2-7B49-A7BF-46DC80E7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79" y="185199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404EA2-FD10-4441-AC07-2B99AECA45DC}"/>
                  </a:ext>
                </a:extLst>
              </p:cNvPr>
              <p:cNvSpPr txBox="1"/>
              <p:nvPr/>
            </p:nvSpPr>
            <p:spPr>
              <a:xfrm>
                <a:off x="5375534" y="219820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404EA2-FD10-4441-AC07-2B99AECA4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34" y="2198202"/>
                <a:ext cx="4682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64D74DB-771F-EE45-9CE2-2F0AF5D71E69}"/>
                  </a:ext>
                </a:extLst>
              </p:cNvPr>
              <p:cNvSpPr txBox="1"/>
              <p:nvPr/>
            </p:nvSpPr>
            <p:spPr>
              <a:xfrm>
                <a:off x="4858209" y="285752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64D74DB-771F-EE45-9CE2-2F0AF5D7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09" y="285752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E7DB2F9-BA8C-FC44-AAEA-50995615E198}"/>
                  </a:ext>
                </a:extLst>
              </p:cNvPr>
              <p:cNvSpPr txBox="1"/>
              <p:nvPr/>
            </p:nvSpPr>
            <p:spPr>
              <a:xfrm>
                <a:off x="4849670" y="377416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E7DB2F9-BA8C-FC44-AAEA-50995615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670" y="3774165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F50DE2-719F-874B-BF12-56CC9A11D7F9}"/>
                  </a:ext>
                </a:extLst>
              </p:cNvPr>
              <p:cNvSpPr txBox="1"/>
              <p:nvPr/>
            </p:nvSpPr>
            <p:spPr>
              <a:xfrm>
                <a:off x="5272363" y="450256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F50DE2-719F-874B-BF12-56CC9A11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363" y="4502567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F0A96A2-B6B6-3F4E-A61C-2DE5FCC9626A}"/>
                  </a:ext>
                </a:extLst>
              </p:cNvPr>
              <p:cNvSpPr txBox="1"/>
              <p:nvPr/>
            </p:nvSpPr>
            <p:spPr>
              <a:xfrm>
                <a:off x="6000623" y="492641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F0A96A2-B6B6-3F4E-A61C-2DE5FCC96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23" y="492641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681B889-58AE-104A-9F3E-32312D028AAE}"/>
                  </a:ext>
                </a:extLst>
              </p:cNvPr>
              <p:cNvSpPr txBox="1"/>
              <p:nvPr/>
            </p:nvSpPr>
            <p:spPr>
              <a:xfrm>
                <a:off x="6171723" y="1787962"/>
                <a:ext cx="468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1681B889-58AE-104A-9F3E-32312D028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23" y="1787962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2A17EF4-03C3-6446-8A80-7035188791D4}"/>
                  </a:ext>
                </a:extLst>
              </p:cNvPr>
              <p:cNvSpPr txBox="1"/>
              <p:nvPr/>
            </p:nvSpPr>
            <p:spPr>
              <a:xfrm>
                <a:off x="6588551" y="34123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2A17EF4-03C3-6446-8A80-703518879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51" y="3412361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8181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 of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2252179" y="1637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8650" y="201242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27009" y="313871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/>
          <p:cNvCxnSpPr>
            <a:cxnSpLocks/>
            <a:stCxn id="4" idx="3"/>
            <a:endCxn id="5" idx="6"/>
          </p:cNvCxnSpPr>
          <p:nvPr/>
        </p:nvCxnSpPr>
        <p:spPr>
          <a:xfrm flipH="1">
            <a:off x="810260" y="1790861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  <a:endCxn id="6" idx="0"/>
          </p:cNvCxnSpPr>
          <p:nvPr/>
        </p:nvCxnSpPr>
        <p:spPr>
          <a:xfrm flipH="1">
            <a:off x="1817814" y="1790861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6" idx="0"/>
            <a:endCxn id="5" idx="6"/>
          </p:cNvCxnSpPr>
          <p:nvPr/>
        </p:nvCxnSpPr>
        <p:spPr>
          <a:xfrm flipH="1" flipV="1">
            <a:off x="810260" y="2102251"/>
            <a:ext cx="1007554" cy="1036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A95B008-33F4-5946-A972-0731B066E1F4}"/>
              </a:ext>
            </a:extLst>
          </p:cNvPr>
          <p:cNvSpPr/>
          <p:nvPr/>
        </p:nvSpPr>
        <p:spPr>
          <a:xfrm>
            <a:off x="4819819" y="1637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F8622-FD15-AE4F-BAC3-A21E1A5F518B}"/>
              </a:ext>
            </a:extLst>
          </p:cNvPr>
          <p:cNvSpPr/>
          <p:nvPr/>
        </p:nvSpPr>
        <p:spPr>
          <a:xfrm>
            <a:off x="3196290" y="201242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97BEED3-4A09-2B4B-88E8-2C7F59402A4C}"/>
              </a:ext>
            </a:extLst>
          </p:cNvPr>
          <p:cNvSpPr/>
          <p:nvPr/>
        </p:nvSpPr>
        <p:spPr>
          <a:xfrm>
            <a:off x="4294649" y="313871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BCB234E-DABE-FE48-9CEE-EDA1D0EC5289}"/>
              </a:ext>
            </a:extLst>
          </p:cNvPr>
          <p:cNvCxnSpPr>
            <a:cxnSpLocks/>
            <a:stCxn id="54" idx="3"/>
            <a:endCxn id="57" idx="6"/>
          </p:cNvCxnSpPr>
          <p:nvPr/>
        </p:nvCxnSpPr>
        <p:spPr>
          <a:xfrm flipH="1">
            <a:off x="3377900" y="1790861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F0DF73B-B8CA-F546-B07D-1C2FD57D9F07}"/>
              </a:ext>
            </a:extLst>
          </p:cNvPr>
          <p:cNvCxnSpPr>
            <a:cxnSpLocks/>
            <a:stCxn id="59" idx="0"/>
            <a:endCxn id="57" idx="6"/>
          </p:cNvCxnSpPr>
          <p:nvPr/>
        </p:nvCxnSpPr>
        <p:spPr>
          <a:xfrm flipH="1" flipV="1">
            <a:off x="3377900" y="2102251"/>
            <a:ext cx="1007554" cy="1036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976A50B-7F32-4747-A1A3-0A9CF9E270BB}"/>
              </a:ext>
            </a:extLst>
          </p:cNvPr>
          <p:cNvSpPr/>
          <p:nvPr/>
        </p:nvSpPr>
        <p:spPr>
          <a:xfrm>
            <a:off x="4819819" y="426355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9E5A5F0-71E4-7741-9C62-0794D5D26E74}"/>
              </a:ext>
            </a:extLst>
          </p:cNvPr>
          <p:cNvSpPr/>
          <p:nvPr/>
        </p:nvSpPr>
        <p:spPr>
          <a:xfrm>
            <a:off x="3196290" y="463845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252BAB5-6446-0049-94A7-7EFAD48DC68F}"/>
              </a:ext>
            </a:extLst>
          </p:cNvPr>
          <p:cNvSpPr/>
          <p:nvPr/>
        </p:nvSpPr>
        <p:spPr>
          <a:xfrm>
            <a:off x="4294649" y="57647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D0AC02-058B-F64B-BBD8-A6996F5065BF}"/>
              </a:ext>
            </a:extLst>
          </p:cNvPr>
          <p:cNvCxnSpPr>
            <a:cxnSpLocks/>
            <a:stCxn id="71" idx="3"/>
            <a:endCxn id="73" idx="0"/>
          </p:cNvCxnSpPr>
          <p:nvPr/>
        </p:nvCxnSpPr>
        <p:spPr>
          <a:xfrm flipH="1">
            <a:off x="4385454" y="4416893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F7F288-9A23-614D-96C6-7B1006A3D057}"/>
              </a:ext>
            </a:extLst>
          </p:cNvPr>
          <p:cNvCxnSpPr>
            <a:cxnSpLocks/>
            <a:stCxn id="73" idx="0"/>
            <a:endCxn id="72" idx="6"/>
          </p:cNvCxnSpPr>
          <p:nvPr/>
        </p:nvCxnSpPr>
        <p:spPr>
          <a:xfrm flipH="1" flipV="1">
            <a:off x="3377900" y="4728283"/>
            <a:ext cx="1007554" cy="1036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D5624ED0-5377-C841-8272-70C857991495}"/>
              </a:ext>
            </a:extLst>
          </p:cNvPr>
          <p:cNvSpPr/>
          <p:nvPr/>
        </p:nvSpPr>
        <p:spPr>
          <a:xfrm>
            <a:off x="2254508" y="428792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9312BA-97CB-9F4F-86ED-6DB01D77047E}"/>
              </a:ext>
            </a:extLst>
          </p:cNvPr>
          <p:cNvSpPr/>
          <p:nvPr/>
        </p:nvSpPr>
        <p:spPr>
          <a:xfrm>
            <a:off x="630979" y="466283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003C839-9694-F345-9B9B-E091DCF10067}"/>
              </a:ext>
            </a:extLst>
          </p:cNvPr>
          <p:cNvSpPr/>
          <p:nvPr/>
        </p:nvSpPr>
        <p:spPr>
          <a:xfrm>
            <a:off x="1729338" y="578911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C4A5093-855C-E946-8187-82F421D947B6}"/>
              </a:ext>
            </a:extLst>
          </p:cNvPr>
          <p:cNvCxnSpPr>
            <a:cxnSpLocks/>
            <a:stCxn id="85" idx="3"/>
            <a:endCxn id="86" idx="6"/>
          </p:cNvCxnSpPr>
          <p:nvPr/>
        </p:nvCxnSpPr>
        <p:spPr>
          <a:xfrm flipH="1">
            <a:off x="812589" y="4441269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3B3BC8A-CE6E-6E4D-8D26-76C8E0EC5F5A}"/>
              </a:ext>
            </a:extLst>
          </p:cNvPr>
          <p:cNvCxnSpPr>
            <a:stCxn id="85" idx="3"/>
            <a:endCxn id="87" idx="0"/>
          </p:cNvCxnSpPr>
          <p:nvPr/>
        </p:nvCxnSpPr>
        <p:spPr>
          <a:xfrm flipH="1">
            <a:off x="1820143" y="4441269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8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59" grpId="0" animBg="1"/>
      <p:bldP spid="71" grpId="0" animBg="1"/>
      <p:bldP spid="72" grpId="0" animBg="1"/>
      <p:bldP spid="73" grpId="0" animBg="1"/>
      <p:bldP spid="85" grpId="0" animBg="1"/>
      <p:bldP spid="86" grpId="0" animBg="1"/>
      <p:bldP spid="8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 of a (Multi)-Graph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a random tree?</a:t>
            </a:r>
          </a:p>
        </p:txBody>
      </p:sp>
      <p:sp>
        <p:nvSpPr>
          <p:cNvPr id="4" name="Oval 3"/>
          <p:cNvSpPr/>
          <p:nvPr/>
        </p:nvSpPr>
        <p:spPr>
          <a:xfrm>
            <a:off x="2252179" y="1637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8650" y="201242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27009" y="313871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/>
          <p:cNvCxnSpPr>
            <a:cxnSpLocks/>
            <a:stCxn id="4" idx="3"/>
            <a:endCxn id="5" idx="6"/>
          </p:cNvCxnSpPr>
          <p:nvPr/>
        </p:nvCxnSpPr>
        <p:spPr>
          <a:xfrm flipH="1">
            <a:off x="810260" y="1790861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  <a:endCxn id="6" idx="0"/>
          </p:cNvCxnSpPr>
          <p:nvPr/>
        </p:nvCxnSpPr>
        <p:spPr>
          <a:xfrm flipH="1">
            <a:off x="1817814" y="1790861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6" idx="0"/>
            <a:endCxn id="5" idx="6"/>
          </p:cNvCxnSpPr>
          <p:nvPr/>
        </p:nvCxnSpPr>
        <p:spPr>
          <a:xfrm flipH="1" flipV="1">
            <a:off x="810260" y="2102251"/>
            <a:ext cx="1007554" cy="1036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987D9A-B9A9-274A-A07D-E3B96273A9E6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H="1" flipV="1">
            <a:off x="655246" y="2165767"/>
            <a:ext cx="1098359" cy="11262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A95B008-33F4-5946-A972-0731B066E1F4}"/>
              </a:ext>
            </a:extLst>
          </p:cNvPr>
          <p:cNvSpPr/>
          <p:nvPr/>
        </p:nvSpPr>
        <p:spPr>
          <a:xfrm>
            <a:off x="4819819" y="1637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F8622-FD15-AE4F-BAC3-A21E1A5F518B}"/>
              </a:ext>
            </a:extLst>
          </p:cNvPr>
          <p:cNvSpPr/>
          <p:nvPr/>
        </p:nvSpPr>
        <p:spPr>
          <a:xfrm>
            <a:off x="3196290" y="201242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97BEED3-4A09-2B4B-88E8-2C7F59402A4C}"/>
              </a:ext>
            </a:extLst>
          </p:cNvPr>
          <p:cNvSpPr/>
          <p:nvPr/>
        </p:nvSpPr>
        <p:spPr>
          <a:xfrm>
            <a:off x="4294649" y="313871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BCB234E-DABE-FE48-9CEE-EDA1D0EC5289}"/>
              </a:ext>
            </a:extLst>
          </p:cNvPr>
          <p:cNvCxnSpPr>
            <a:cxnSpLocks/>
            <a:stCxn id="54" idx="3"/>
            <a:endCxn id="57" idx="6"/>
          </p:cNvCxnSpPr>
          <p:nvPr/>
        </p:nvCxnSpPr>
        <p:spPr>
          <a:xfrm flipH="1">
            <a:off x="3377900" y="1790861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F0DF73B-B8CA-F546-B07D-1C2FD57D9F07}"/>
              </a:ext>
            </a:extLst>
          </p:cNvPr>
          <p:cNvCxnSpPr>
            <a:cxnSpLocks/>
            <a:stCxn id="59" idx="0"/>
            <a:endCxn id="57" idx="6"/>
          </p:cNvCxnSpPr>
          <p:nvPr/>
        </p:nvCxnSpPr>
        <p:spPr>
          <a:xfrm flipH="1" flipV="1">
            <a:off x="3377900" y="2102251"/>
            <a:ext cx="1007554" cy="1036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01927D-24DD-F64C-A3A0-0690864DC525}"/>
              </a:ext>
            </a:extLst>
          </p:cNvPr>
          <p:cNvCxnSpPr>
            <a:cxnSpLocks/>
            <a:stCxn id="59" idx="3"/>
            <a:endCxn id="57" idx="3"/>
          </p:cNvCxnSpPr>
          <p:nvPr/>
        </p:nvCxnSpPr>
        <p:spPr>
          <a:xfrm flipH="1" flipV="1">
            <a:off x="3222886" y="2165767"/>
            <a:ext cx="1098359" cy="1126285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A904D5DF-D8D6-2743-9FA8-CF1231541974}"/>
              </a:ext>
            </a:extLst>
          </p:cNvPr>
          <p:cNvSpPr/>
          <p:nvPr/>
        </p:nvSpPr>
        <p:spPr>
          <a:xfrm>
            <a:off x="7540144" y="16375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0435511-2DB6-F24F-82B1-3A8836DE7EE5}"/>
              </a:ext>
            </a:extLst>
          </p:cNvPr>
          <p:cNvSpPr/>
          <p:nvPr/>
        </p:nvSpPr>
        <p:spPr>
          <a:xfrm>
            <a:off x="5916615" y="201242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ED6B2E-EA72-BD47-8EA0-D93DD8DFCBB4}"/>
              </a:ext>
            </a:extLst>
          </p:cNvPr>
          <p:cNvSpPr/>
          <p:nvPr/>
        </p:nvSpPr>
        <p:spPr>
          <a:xfrm>
            <a:off x="7014974" y="313871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E0B66A-9FBF-0246-AD9F-B90FF562EE6C}"/>
              </a:ext>
            </a:extLst>
          </p:cNvPr>
          <p:cNvCxnSpPr>
            <a:cxnSpLocks/>
            <a:stCxn id="64" idx="3"/>
            <a:endCxn id="65" idx="6"/>
          </p:cNvCxnSpPr>
          <p:nvPr/>
        </p:nvCxnSpPr>
        <p:spPr>
          <a:xfrm flipH="1">
            <a:off x="6098225" y="1790861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02F3205-DD71-3849-BE1E-F1B6433E8407}"/>
              </a:ext>
            </a:extLst>
          </p:cNvPr>
          <p:cNvCxnSpPr>
            <a:cxnSpLocks/>
            <a:stCxn id="66" idx="0"/>
            <a:endCxn id="65" idx="6"/>
          </p:cNvCxnSpPr>
          <p:nvPr/>
        </p:nvCxnSpPr>
        <p:spPr>
          <a:xfrm flipH="1" flipV="1">
            <a:off x="6098225" y="2102251"/>
            <a:ext cx="1007554" cy="103645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5F25D8B-7593-894F-9B90-625467A37D10}"/>
              </a:ext>
            </a:extLst>
          </p:cNvPr>
          <p:cNvCxnSpPr>
            <a:cxnSpLocks/>
            <a:stCxn id="66" idx="3"/>
            <a:endCxn id="65" idx="3"/>
          </p:cNvCxnSpPr>
          <p:nvPr/>
        </p:nvCxnSpPr>
        <p:spPr>
          <a:xfrm flipH="1" flipV="1">
            <a:off x="5943211" y="2165767"/>
            <a:ext cx="1098359" cy="11262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976A50B-7F32-4747-A1A3-0A9CF9E270BB}"/>
              </a:ext>
            </a:extLst>
          </p:cNvPr>
          <p:cNvSpPr/>
          <p:nvPr/>
        </p:nvSpPr>
        <p:spPr>
          <a:xfrm>
            <a:off x="4819819" y="426355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9E5A5F0-71E4-7741-9C62-0794D5D26E74}"/>
              </a:ext>
            </a:extLst>
          </p:cNvPr>
          <p:cNvSpPr/>
          <p:nvPr/>
        </p:nvSpPr>
        <p:spPr>
          <a:xfrm>
            <a:off x="3196290" y="463845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252BAB5-6446-0049-94A7-7EFAD48DC68F}"/>
              </a:ext>
            </a:extLst>
          </p:cNvPr>
          <p:cNvSpPr/>
          <p:nvPr/>
        </p:nvSpPr>
        <p:spPr>
          <a:xfrm>
            <a:off x="4294649" y="57647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D0AC02-058B-F64B-BBD8-A6996F5065BF}"/>
              </a:ext>
            </a:extLst>
          </p:cNvPr>
          <p:cNvCxnSpPr>
            <a:cxnSpLocks/>
            <a:stCxn id="71" idx="3"/>
            <a:endCxn id="73" idx="0"/>
          </p:cNvCxnSpPr>
          <p:nvPr/>
        </p:nvCxnSpPr>
        <p:spPr>
          <a:xfrm flipH="1">
            <a:off x="4385454" y="4416893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F7F288-9A23-614D-96C6-7B1006A3D057}"/>
              </a:ext>
            </a:extLst>
          </p:cNvPr>
          <p:cNvCxnSpPr>
            <a:cxnSpLocks/>
            <a:stCxn id="73" idx="0"/>
            <a:endCxn id="72" idx="6"/>
          </p:cNvCxnSpPr>
          <p:nvPr/>
        </p:nvCxnSpPr>
        <p:spPr>
          <a:xfrm flipH="1" flipV="1">
            <a:off x="3377900" y="4728283"/>
            <a:ext cx="1007554" cy="103645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2EA355-4860-554F-BD0E-BB9F42772790}"/>
              </a:ext>
            </a:extLst>
          </p:cNvPr>
          <p:cNvCxnSpPr>
            <a:cxnSpLocks/>
            <a:stCxn id="73" idx="3"/>
            <a:endCxn id="72" idx="3"/>
          </p:cNvCxnSpPr>
          <p:nvPr/>
        </p:nvCxnSpPr>
        <p:spPr>
          <a:xfrm flipH="1" flipV="1">
            <a:off x="3222886" y="4791799"/>
            <a:ext cx="1098359" cy="11262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922E3120-114E-1D44-AF70-FEE78E996860}"/>
              </a:ext>
            </a:extLst>
          </p:cNvPr>
          <p:cNvSpPr/>
          <p:nvPr/>
        </p:nvSpPr>
        <p:spPr>
          <a:xfrm>
            <a:off x="7540144" y="429003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28554A3-37DA-2643-8A69-DAFFE7C3407B}"/>
              </a:ext>
            </a:extLst>
          </p:cNvPr>
          <p:cNvSpPr/>
          <p:nvPr/>
        </p:nvSpPr>
        <p:spPr>
          <a:xfrm>
            <a:off x="5916615" y="466494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E1A372-7A5B-5043-86BB-75B33F827135}"/>
              </a:ext>
            </a:extLst>
          </p:cNvPr>
          <p:cNvSpPr/>
          <p:nvPr/>
        </p:nvSpPr>
        <p:spPr>
          <a:xfrm>
            <a:off x="7014974" y="579123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970CAA-BDCC-C646-98E1-C2B006311EF7}"/>
              </a:ext>
            </a:extLst>
          </p:cNvPr>
          <p:cNvCxnSpPr>
            <a:cxnSpLocks/>
            <a:stCxn id="78" idx="3"/>
            <a:endCxn id="80" idx="0"/>
          </p:cNvCxnSpPr>
          <p:nvPr/>
        </p:nvCxnSpPr>
        <p:spPr>
          <a:xfrm flipH="1">
            <a:off x="7105779" y="4443381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8C06D24-D9BE-BB4D-AE27-AAB2178423C4}"/>
              </a:ext>
            </a:extLst>
          </p:cNvPr>
          <p:cNvCxnSpPr>
            <a:cxnSpLocks/>
            <a:stCxn id="80" idx="0"/>
            <a:endCxn id="79" idx="6"/>
          </p:cNvCxnSpPr>
          <p:nvPr/>
        </p:nvCxnSpPr>
        <p:spPr>
          <a:xfrm flipH="1" flipV="1">
            <a:off x="6098225" y="4754771"/>
            <a:ext cx="1007554" cy="1036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0B746BB-6772-D44F-B128-86A245775CD8}"/>
              </a:ext>
            </a:extLst>
          </p:cNvPr>
          <p:cNvCxnSpPr>
            <a:cxnSpLocks/>
            <a:stCxn id="80" idx="3"/>
            <a:endCxn id="79" idx="3"/>
          </p:cNvCxnSpPr>
          <p:nvPr/>
        </p:nvCxnSpPr>
        <p:spPr>
          <a:xfrm flipH="1" flipV="1">
            <a:off x="5943211" y="4818287"/>
            <a:ext cx="1098359" cy="1126285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D5624ED0-5377-C841-8272-70C857991495}"/>
              </a:ext>
            </a:extLst>
          </p:cNvPr>
          <p:cNvSpPr/>
          <p:nvPr/>
        </p:nvSpPr>
        <p:spPr>
          <a:xfrm>
            <a:off x="2254508" y="428792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9312BA-97CB-9F4F-86ED-6DB01D77047E}"/>
              </a:ext>
            </a:extLst>
          </p:cNvPr>
          <p:cNvSpPr/>
          <p:nvPr/>
        </p:nvSpPr>
        <p:spPr>
          <a:xfrm>
            <a:off x="630979" y="466283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003C839-9694-F345-9B9B-E091DCF10067}"/>
              </a:ext>
            </a:extLst>
          </p:cNvPr>
          <p:cNvSpPr/>
          <p:nvPr/>
        </p:nvSpPr>
        <p:spPr>
          <a:xfrm>
            <a:off x="1729338" y="578911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C4A5093-855C-E946-8187-82F421D947B6}"/>
              </a:ext>
            </a:extLst>
          </p:cNvPr>
          <p:cNvCxnSpPr>
            <a:cxnSpLocks/>
            <a:stCxn id="85" idx="3"/>
            <a:endCxn id="86" idx="6"/>
          </p:cNvCxnSpPr>
          <p:nvPr/>
        </p:nvCxnSpPr>
        <p:spPr>
          <a:xfrm flipH="1">
            <a:off x="812589" y="4441269"/>
            <a:ext cx="1468515" cy="311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3B3BC8A-CE6E-6E4D-8D26-76C8E0EC5F5A}"/>
              </a:ext>
            </a:extLst>
          </p:cNvPr>
          <p:cNvCxnSpPr>
            <a:stCxn id="85" idx="3"/>
            <a:endCxn id="87" idx="0"/>
          </p:cNvCxnSpPr>
          <p:nvPr/>
        </p:nvCxnSpPr>
        <p:spPr>
          <a:xfrm flipH="1">
            <a:off x="1820143" y="4441269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59" grpId="0" animBg="1"/>
      <p:bldP spid="64" grpId="0" animBg="1"/>
      <p:bldP spid="65" grpId="0" animBg="1"/>
      <p:bldP spid="66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5" grpId="0" animBg="1"/>
      <p:bldP spid="86" grpId="0" animBg="1"/>
      <p:bldP spid="8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0489-56DC-2541-A83A-2011C470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1325563"/>
          </a:xfrm>
        </p:spPr>
        <p:txBody>
          <a:bodyPr/>
          <a:lstStyle/>
          <a:p>
            <a:r>
              <a:rPr lang="en-US" dirty="0"/>
              <a:t>Random Spanning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CCE79-6E7A-E847-9CF9-2896C8499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06327"/>
                <a:ext cx="8595209" cy="6152601"/>
              </a:xfrm>
            </p:spPr>
            <p:txBody>
              <a:bodyPr/>
              <a:lstStyle/>
              <a:p>
                <a:r>
                  <a:rPr lang="en-US" b="1" dirty="0"/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Tree distribution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Marginal probability of 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Similar to </a:t>
                </a:r>
                <a:r>
                  <a:rPr lang="en-US" dirty="0" err="1"/>
                  <a:t>sparsification</a:t>
                </a:r>
                <a:r>
                  <a:rPr lang="en-US" dirty="0"/>
                  <a:t>?!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CCE79-6E7A-E847-9CF9-2896C8499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06327"/>
                <a:ext cx="8595209" cy="6152601"/>
              </a:xfrm>
              <a:blipFill>
                <a:blip r:embed="rId3"/>
                <a:stretch>
                  <a:fillRect l="-1327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7E6B28B-2896-EA48-A094-34DC7023B976}"/>
              </a:ext>
            </a:extLst>
          </p:cNvPr>
          <p:cNvSpPr/>
          <p:nvPr/>
        </p:nvSpPr>
        <p:spPr>
          <a:xfrm>
            <a:off x="4186576" y="219600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EA17D6-95D7-994B-B294-38AB4697F4F4}"/>
              </a:ext>
            </a:extLst>
          </p:cNvPr>
          <p:cNvSpPr/>
          <p:nvPr/>
        </p:nvSpPr>
        <p:spPr>
          <a:xfrm>
            <a:off x="2596717" y="21925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EA4F5B-6B56-524E-BD65-3A9C55CBF308}"/>
              </a:ext>
            </a:extLst>
          </p:cNvPr>
          <p:cNvSpPr/>
          <p:nvPr/>
        </p:nvSpPr>
        <p:spPr>
          <a:xfrm>
            <a:off x="3391646" y="30229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86B4B-256C-7F4A-9EA1-1797AB947523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546660" y="2349351"/>
            <a:ext cx="666512" cy="6999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573C06-1B9B-BC46-BA53-8FA17CFBCF1C}"/>
              </a:ext>
            </a:extLst>
          </p:cNvPr>
          <p:cNvCxnSpPr>
            <a:cxnSpLocks/>
            <a:stCxn id="12" idx="1"/>
            <a:endCxn id="11" idx="5"/>
          </p:cNvCxnSpPr>
          <p:nvPr/>
        </p:nvCxnSpPr>
        <p:spPr>
          <a:xfrm flipH="1" flipV="1">
            <a:off x="2751731" y="2345925"/>
            <a:ext cx="666511" cy="7033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11D184-9DB5-9748-830F-891ABBCC80BA}"/>
              </a:ext>
            </a:extLst>
          </p:cNvPr>
          <p:cNvSpPr/>
          <p:nvPr/>
        </p:nvSpPr>
        <p:spPr>
          <a:xfrm>
            <a:off x="3391646" y="140043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65028B-0587-1546-9E79-B18CA6965851}"/>
              </a:ext>
            </a:extLst>
          </p:cNvPr>
          <p:cNvCxnSpPr>
            <a:cxnSpLocks/>
            <a:stCxn id="12" idx="0"/>
            <a:endCxn id="19" idx="4"/>
          </p:cNvCxnSpPr>
          <p:nvPr/>
        </p:nvCxnSpPr>
        <p:spPr>
          <a:xfrm flipV="1">
            <a:off x="3482451" y="1580088"/>
            <a:ext cx="0" cy="1442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BCD4D0-2504-AB40-A586-B9FD1C47E0B6}"/>
              </a:ext>
            </a:extLst>
          </p:cNvPr>
          <p:cNvCxnSpPr>
            <a:cxnSpLocks/>
            <a:stCxn id="10" idx="1"/>
            <a:endCxn id="19" idx="5"/>
          </p:cNvCxnSpPr>
          <p:nvPr/>
        </p:nvCxnSpPr>
        <p:spPr>
          <a:xfrm flipH="1" flipV="1">
            <a:off x="3546660" y="1553779"/>
            <a:ext cx="666512" cy="668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C758F91-BFCB-FF47-8AB1-2B90A75F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591" y="3645962"/>
            <a:ext cx="6663267" cy="10063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57077-C7E5-454C-A4D1-31B68786574D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2751731" y="1553779"/>
            <a:ext cx="666511" cy="6651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5105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0489-56DC-2541-A83A-2011C470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1325563"/>
          </a:xfrm>
        </p:spPr>
        <p:txBody>
          <a:bodyPr/>
          <a:lstStyle/>
          <a:p>
            <a:r>
              <a:rPr lang="en-US" dirty="0"/>
              <a:t>Random Spanning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CCE79-6E7A-E847-9CF9-2896C8499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06327"/>
                <a:ext cx="8595209" cy="6152601"/>
              </a:xfrm>
            </p:spPr>
            <p:txBody>
              <a:bodyPr/>
              <a:lstStyle/>
              <a:p>
                <a:r>
                  <a:rPr lang="en-US" b="1" dirty="0"/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Tree distribution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Marginal probability of 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CCE79-6E7A-E847-9CF9-2896C8499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06327"/>
                <a:ext cx="8595209" cy="6152601"/>
              </a:xfrm>
              <a:blipFill>
                <a:blip r:embed="rId3"/>
                <a:stretch>
                  <a:fillRect l="-1327" t="-1440" b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7E6B28B-2896-EA48-A094-34DC7023B976}"/>
              </a:ext>
            </a:extLst>
          </p:cNvPr>
          <p:cNvSpPr/>
          <p:nvPr/>
        </p:nvSpPr>
        <p:spPr>
          <a:xfrm>
            <a:off x="4186576" y="219600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EA17D6-95D7-994B-B294-38AB4697F4F4}"/>
              </a:ext>
            </a:extLst>
          </p:cNvPr>
          <p:cNvSpPr/>
          <p:nvPr/>
        </p:nvSpPr>
        <p:spPr>
          <a:xfrm>
            <a:off x="2596717" y="21925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EA4F5B-6B56-524E-BD65-3A9C55CBF308}"/>
              </a:ext>
            </a:extLst>
          </p:cNvPr>
          <p:cNvSpPr/>
          <p:nvPr/>
        </p:nvSpPr>
        <p:spPr>
          <a:xfrm>
            <a:off x="3391646" y="30229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86B4B-256C-7F4A-9EA1-1797AB947523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546660" y="2349351"/>
            <a:ext cx="666512" cy="6999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573C06-1B9B-BC46-BA53-8FA17CFBCF1C}"/>
              </a:ext>
            </a:extLst>
          </p:cNvPr>
          <p:cNvCxnSpPr>
            <a:cxnSpLocks/>
            <a:stCxn id="12" idx="1"/>
            <a:endCxn id="11" idx="5"/>
          </p:cNvCxnSpPr>
          <p:nvPr/>
        </p:nvCxnSpPr>
        <p:spPr>
          <a:xfrm flipH="1" flipV="1">
            <a:off x="2751731" y="2345925"/>
            <a:ext cx="666511" cy="7033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11D184-9DB5-9748-830F-891ABBCC80BA}"/>
              </a:ext>
            </a:extLst>
          </p:cNvPr>
          <p:cNvSpPr/>
          <p:nvPr/>
        </p:nvSpPr>
        <p:spPr>
          <a:xfrm>
            <a:off x="3391646" y="140043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65028B-0587-1546-9E79-B18CA6965851}"/>
              </a:ext>
            </a:extLst>
          </p:cNvPr>
          <p:cNvCxnSpPr>
            <a:cxnSpLocks/>
            <a:stCxn id="12" idx="0"/>
            <a:endCxn id="19" idx="4"/>
          </p:cNvCxnSpPr>
          <p:nvPr/>
        </p:nvCxnSpPr>
        <p:spPr>
          <a:xfrm flipV="1">
            <a:off x="3482451" y="1580088"/>
            <a:ext cx="0" cy="1442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BCD4D0-2504-AB40-A586-B9FD1C47E0B6}"/>
              </a:ext>
            </a:extLst>
          </p:cNvPr>
          <p:cNvCxnSpPr>
            <a:cxnSpLocks/>
            <a:stCxn id="10" idx="1"/>
            <a:endCxn id="19" idx="5"/>
          </p:cNvCxnSpPr>
          <p:nvPr/>
        </p:nvCxnSpPr>
        <p:spPr>
          <a:xfrm flipH="1" flipV="1">
            <a:off x="3546660" y="1553779"/>
            <a:ext cx="666512" cy="668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C758F91-BFCB-FF47-8AB1-2B90A75F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591" y="3645962"/>
            <a:ext cx="6663267" cy="10063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57077-C7E5-454C-A4D1-31B68786574D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2751731" y="1553779"/>
            <a:ext cx="666511" cy="6651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71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9678-99EC-524C-A9DD-11D035B7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Spanning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34286-22D8-3F4D-A993-29FC55488C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Concentration?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		?		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	?		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	,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[Kyng-Song FOCS’18]</a:t>
                </a:r>
              </a:p>
              <a:p>
                <a:r>
                  <a:rPr lang="en-US" dirty="0"/>
                  <a:t>Come see my talk!</a:t>
                </a:r>
              </a:p>
              <a:p>
                <a:r>
                  <a:rPr lang="en-US" dirty="0"/>
                  <a:t>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34286-22D8-3F4D-A993-29FC55488C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180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2C0C38F-8F4D-5940-BDE8-C06C73FB6443}"/>
              </a:ext>
            </a:extLst>
          </p:cNvPr>
          <p:cNvSpPr/>
          <p:nvPr/>
        </p:nvSpPr>
        <p:spPr>
          <a:xfrm>
            <a:off x="5204054" y="1767659"/>
            <a:ext cx="654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A3414-9552-8041-9F76-9DB3578D6F4D}"/>
              </a:ext>
            </a:extLst>
          </p:cNvPr>
          <p:cNvSpPr/>
          <p:nvPr/>
        </p:nvSpPr>
        <p:spPr>
          <a:xfrm>
            <a:off x="5156954" y="2806824"/>
            <a:ext cx="1777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YES, </a:t>
            </a:r>
            <a:r>
              <a:rPr lang="en-US" sz="2800" dirty="0" err="1"/>
              <a:t>w.h.p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493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650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8" name="Oval 27"/>
          <p:cNvSpPr/>
          <p:nvPr/>
        </p:nvSpPr>
        <p:spPr>
          <a:xfrm>
            <a:off x="7472171" y="143181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48642" y="18067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1" name="Straight Connector 30"/>
          <p:cNvCxnSpPr>
            <a:stCxn id="28" idx="2"/>
            <a:endCxn id="29" idx="6"/>
          </p:cNvCxnSpPr>
          <p:nvPr/>
        </p:nvCxnSpPr>
        <p:spPr>
          <a:xfrm flipH="1">
            <a:off x="6030252" y="1521639"/>
            <a:ext cx="1441919" cy="374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65528" y="1267712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28" y="1267712"/>
                <a:ext cx="47557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654319" y="1031862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319" y="1031862"/>
                <a:ext cx="47557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28112" y="1376356"/>
                <a:ext cx="50285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Graph 		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</a:rPr>
                      <m:t>=(</m:t>
                    </m:r>
                    <m:r>
                      <a:rPr lang="en-US" sz="2800" b="0" i="1" smtClean="0">
                        <a:latin typeface="Cambria Math" charset="0"/>
                      </a:rPr>
                      <m:t>𝑉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Edge weights	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𝑤</m:t>
                    </m:r>
                    <m:r>
                      <a:rPr lang="en-US" sz="2800" i="1">
                        <a:latin typeface="Cambria Math" charset="0"/>
                      </a:rPr>
                      <m:t>:</m:t>
                    </m:r>
                    <m:r>
                      <a:rPr lang="en-US" sz="2800" i="1">
                        <a:latin typeface="Cambria Math" charset="0"/>
                      </a:rPr>
                      <m:t>𝐸</m:t>
                    </m:r>
                    <m:r>
                      <a:rPr lang="en-US" sz="2800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  <m:r>
                      <a:rPr lang="en-US" sz="2800" b="0" i="1" smtClean="0">
                        <a:latin typeface="Cambria Math" charset="0"/>
                      </a:rPr>
                      <m:t>=|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  <m:r>
                      <a:rPr lang="en-US" sz="2800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12" y="1376356"/>
                <a:ext cx="5028534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2424" t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8" name="Oval 1137"/>
          <p:cNvSpPr/>
          <p:nvPr/>
        </p:nvSpPr>
        <p:spPr>
          <a:xfrm>
            <a:off x="6609424" y="229638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139" name="Straight Connector 1138"/>
          <p:cNvCxnSpPr>
            <a:stCxn id="1138" idx="1"/>
            <a:endCxn id="29" idx="5"/>
          </p:cNvCxnSpPr>
          <p:nvPr/>
        </p:nvCxnSpPr>
        <p:spPr>
          <a:xfrm flipH="1" flipV="1">
            <a:off x="6003656" y="1960061"/>
            <a:ext cx="632364" cy="3626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0" name="TextBox 1139"/>
              <p:cNvSpPr txBox="1"/>
              <p:nvPr/>
            </p:nvSpPr>
            <p:spPr>
              <a:xfrm>
                <a:off x="6833765" y="2191214"/>
                <a:ext cx="442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0" name="TextBox 1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65" y="2191214"/>
                <a:ext cx="44294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1" name="Straight Connector 1140"/>
          <p:cNvCxnSpPr>
            <a:stCxn id="1138" idx="7"/>
            <a:endCxn id="28" idx="3"/>
          </p:cNvCxnSpPr>
          <p:nvPr/>
        </p:nvCxnSpPr>
        <p:spPr>
          <a:xfrm flipV="1">
            <a:off x="6764438" y="1585155"/>
            <a:ext cx="734329" cy="737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1" name="TextBox 1150"/>
              <p:cNvSpPr txBox="1"/>
              <p:nvPr/>
            </p:nvSpPr>
            <p:spPr>
              <a:xfrm>
                <a:off x="628112" y="3088637"/>
                <a:ext cx="47374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latin typeface="Cambria Math" charset="0"/>
                      </a:rPr>
                      <m:t>×</m:t>
                    </m:r>
                    <m:r>
                      <a:rPr lang="en-US" sz="28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800" dirty="0"/>
                  <a:t> matrix</a:t>
                </a:r>
              </a:p>
            </p:txBody>
          </p:sp>
        </mc:Choice>
        <mc:Fallback xmlns="">
          <p:sp>
            <p:nvSpPr>
              <p:cNvPr id="1151" name="TextBox 1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12" y="3088637"/>
                <a:ext cx="4737416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3" name="TextBox 1152"/>
              <p:cNvSpPr txBox="1"/>
              <p:nvPr/>
            </p:nvSpPr>
            <p:spPr>
              <a:xfrm>
                <a:off x="5839262" y="2875876"/>
                <a:ext cx="1823897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3" name="TextBox 1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262" y="2875876"/>
                <a:ext cx="1823897" cy="11378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3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1" grpId="0"/>
      <p:bldP spid="115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9605-257F-2741-BEF1-8F825418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You Get a Martingale for 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B5EE-6CC7-3A48-97AC-CC2F9C066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15660"/>
                <a:ext cx="8432223" cy="5405816"/>
              </a:xfrm>
            </p:spPr>
            <p:txBody>
              <a:bodyPr/>
              <a:lstStyle/>
              <a:p>
                <a:r>
                  <a:rPr lang="en-US" dirty="0"/>
                  <a:t>Random variables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Prove concentration for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``stable” under small changes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B5EE-6CC7-3A48-97AC-CC2F9C066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15660"/>
                <a:ext cx="8432223" cy="5405816"/>
              </a:xfrm>
              <a:blipFill>
                <a:blip r:embed="rId3"/>
                <a:stretch>
                  <a:fillRect l="-135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4371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9605-257F-2741-BEF1-8F825418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Doob</a:t>
            </a:r>
            <a:r>
              <a:rPr lang="en-US" dirty="0"/>
              <a:t> 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B5EE-6CC7-3A48-97AC-CC2F9C066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15659"/>
                <a:ext cx="8788483" cy="57739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 variables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Prove concentration for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``stable” under small changes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Pick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B5EE-6CC7-3A48-97AC-CC2F9C066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15659"/>
                <a:ext cx="8788483" cy="5773909"/>
              </a:xfrm>
              <a:blipFill>
                <a:blip r:embed="rId3"/>
                <a:stretch>
                  <a:fillRect l="-1297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21A0A0-3B1D-8842-8E0D-85607A67361A}"/>
              </a:ext>
            </a:extLst>
          </p:cNvPr>
          <p:cNvSpPr/>
          <p:nvPr/>
        </p:nvSpPr>
        <p:spPr>
          <a:xfrm>
            <a:off x="7176530" y="1264859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NOT </a:t>
            </a:r>
            <a:r>
              <a:rPr lang="en-US" sz="2800" dirty="0" err="1">
                <a:solidFill>
                  <a:srgbClr val="FF0000"/>
                </a:solidFill>
              </a:rPr>
              <a:t>indep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C3807F-F6CB-6E46-9E1B-1DD276783A96}"/>
              </a:ext>
            </a:extLst>
          </p:cNvPr>
          <p:cNvSpPr/>
          <p:nvPr/>
        </p:nvSpPr>
        <p:spPr>
          <a:xfrm>
            <a:off x="3352800" y="4851400"/>
            <a:ext cx="43053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8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9605-257F-2741-BEF1-8F825418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Doob</a:t>
            </a:r>
            <a:r>
              <a:rPr lang="en-US" dirty="0"/>
              <a:t> 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B5EE-6CC7-3A48-97AC-CC2F9C066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15659"/>
                <a:ext cx="8788483" cy="57739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1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prev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		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B5EE-6CC7-3A48-97AC-CC2F9C066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15659"/>
                <a:ext cx="8788483" cy="5773909"/>
              </a:xfrm>
              <a:blipFill>
                <a:blip r:embed="rId3"/>
                <a:stretch>
                  <a:fillRect l="-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E95638-61E4-1443-AF7D-AE6014BB835C}"/>
                  </a:ext>
                </a:extLst>
              </p:cNvPr>
              <p:cNvSpPr/>
              <p:nvPr/>
            </p:nvSpPr>
            <p:spPr>
              <a:xfrm>
                <a:off x="5326578" y="5785140"/>
                <a:ext cx="390054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Martingale! Despite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NOT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indep</a:t>
                </a:r>
                <a:r>
                  <a:rPr lang="en-US" sz="28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E95638-61E4-1443-AF7D-AE6014BB8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78" y="5785140"/>
                <a:ext cx="3900549" cy="954107"/>
              </a:xfrm>
              <a:prstGeom prst="rect">
                <a:avLst/>
              </a:prstGeom>
              <a:blipFill>
                <a:blip r:embed="rId4"/>
                <a:stretch>
                  <a:fillRect l="-2913"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6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DACF-4E6A-AE4C-97A8-BE283F78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of Random Spanning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C6A1F-D56C-0349-9E0F-93BFB0EB51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 variables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Positions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edges of random spanning tree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Similar to [Peres-</a:t>
                </a:r>
                <a:r>
                  <a:rPr lang="en-US" dirty="0" err="1"/>
                  <a:t>Pemantle</a:t>
                </a:r>
                <a:r>
                  <a:rPr lang="en-US" dirty="0"/>
                  <a:t> ‘14]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C6A1F-D56C-0349-9E0F-93BFB0EB5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2284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0489-56DC-2541-A83A-2011C470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1325563"/>
          </a:xfrm>
        </p:spPr>
        <p:txBody>
          <a:bodyPr/>
          <a:lstStyle/>
          <a:p>
            <a:r>
              <a:rPr lang="en-US" dirty="0"/>
              <a:t>Conditioning Changes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CE79-6E7A-E847-9CF9-2896C849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6328"/>
            <a:ext cx="7886700" cy="5405816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Tree distribution</a:t>
            </a:r>
          </a:p>
          <a:p>
            <a:r>
              <a:rPr lang="en-US" dirty="0"/>
              <a:t>All </a:t>
            </a:r>
          </a:p>
          <a:p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E6B28B-2896-EA48-A094-34DC7023B976}"/>
              </a:ext>
            </a:extLst>
          </p:cNvPr>
          <p:cNvSpPr/>
          <p:nvPr/>
        </p:nvSpPr>
        <p:spPr>
          <a:xfrm>
            <a:off x="4186576" y="219600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EA17D6-95D7-994B-B294-38AB4697F4F4}"/>
              </a:ext>
            </a:extLst>
          </p:cNvPr>
          <p:cNvSpPr/>
          <p:nvPr/>
        </p:nvSpPr>
        <p:spPr>
          <a:xfrm>
            <a:off x="2596717" y="21925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EA4F5B-6B56-524E-BD65-3A9C55CBF308}"/>
              </a:ext>
            </a:extLst>
          </p:cNvPr>
          <p:cNvSpPr/>
          <p:nvPr/>
        </p:nvSpPr>
        <p:spPr>
          <a:xfrm>
            <a:off x="3391646" y="30229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86B4B-256C-7F4A-9EA1-1797AB947523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546660" y="2349351"/>
            <a:ext cx="666512" cy="6999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573C06-1B9B-BC46-BA53-8FA17CFBCF1C}"/>
              </a:ext>
            </a:extLst>
          </p:cNvPr>
          <p:cNvCxnSpPr>
            <a:cxnSpLocks/>
            <a:stCxn id="12" idx="1"/>
            <a:endCxn id="11" idx="5"/>
          </p:cNvCxnSpPr>
          <p:nvPr/>
        </p:nvCxnSpPr>
        <p:spPr>
          <a:xfrm flipH="1" flipV="1">
            <a:off x="2751731" y="2345925"/>
            <a:ext cx="666511" cy="7033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11D184-9DB5-9748-830F-891ABBCC80BA}"/>
              </a:ext>
            </a:extLst>
          </p:cNvPr>
          <p:cNvSpPr/>
          <p:nvPr/>
        </p:nvSpPr>
        <p:spPr>
          <a:xfrm>
            <a:off x="3391646" y="140043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65028B-0587-1546-9E79-B18CA6965851}"/>
              </a:ext>
            </a:extLst>
          </p:cNvPr>
          <p:cNvCxnSpPr>
            <a:cxnSpLocks/>
            <a:stCxn id="12" idx="0"/>
            <a:endCxn id="19" idx="4"/>
          </p:cNvCxnSpPr>
          <p:nvPr/>
        </p:nvCxnSpPr>
        <p:spPr>
          <a:xfrm flipV="1">
            <a:off x="3482451" y="1580088"/>
            <a:ext cx="0" cy="1442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BCD4D0-2504-AB40-A586-B9FD1C47E0B6}"/>
              </a:ext>
            </a:extLst>
          </p:cNvPr>
          <p:cNvCxnSpPr>
            <a:cxnSpLocks/>
            <a:stCxn id="10" idx="1"/>
            <a:endCxn id="19" idx="5"/>
          </p:cNvCxnSpPr>
          <p:nvPr/>
        </p:nvCxnSpPr>
        <p:spPr>
          <a:xfrm flipH="1" flipV="1">
            <a:off x="3546660" y="1553779"/>
            <a:ext cx="666512" cy="668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C758F91-BFCB-FF47-8AB1-2B90A75F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92" y="4078484"/>
            <a:ext cx="6663267" cy="100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F308F-3606-2744-AA51-C0224337926C}"/>
              </a:ext>
            </a:extLst>
          </p:cNvPr>
          <p:cNvSpPr/>
          <p:nvPr/>
        </p:nvSpPr>
        <p:spPr>
          <a:xfrm>
            <a:off x="4942197" y="5056138"/>
            <a:ext cx="2503631" cy="904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7EF96-6042-C843-A412-BDD19D59B580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2751731" y="1553779"/>
            <a:ext cx="666511" cy="6651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884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0489-56DC-2541-A83A-2011C470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1325563"/>
          </a:xfrm>
        </p:spPr>
        <p:txBody>
          <a:bodyPr/>
          <a:lstStyle/>
          <a:p>
            <a:r>
              <a:rPr lang="en-US" dirty="0"/>
              <a:t>Conditioning Changes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CE79-6E7A-E847-9CF9-2896C849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6328"/>
            <a:ext cx="7886700" cy="5405816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Tree distribution</a:t>
            </a:r>
          </a:p>
          <a:p>
            <a:r>
              <a:rPr lang="en-US" dirty="0"/>
              <a:t>All </a:t>
            </a:r>
          </a:p>
          <a:p>
            <a:endParaRPr lang="en-US" b="1" dirty="0"/>
          </a:p>
          <a:p>
            <a:r>
              <a:rPr lang="en-US" dirty="0"/>
              <a:t>Conditional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E6B28B-2896-EA48-A094-34DC7023B976}"/>
              </a:ext>
            </a:extLst>
          </p:cNvPr>
          <p:cNvSpPr/>
          <p:nvPr/>
        </p:nvSpPr>
        <p:spPr>
          <a:xfrm>
            <a:off x="4186576" y="219600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EA17D6-95D7-994B-B294-38AB4697F4F4}"/>
              </a:ext>
            </a:extLst>
          </p:cNvPr>
          <p:cNvSpPr/>
          <p:nvPr/>
        </p:nvSpPr>
        <p:spPr>
          <a:xfrm>
            <a:off x="2596717" y="21925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EA4F5B-6B56-524E-BD65-3A9C55CBF308}"/>
              </a:ext>
            </a:extLst>
          </p:cNvPr>
          <p:cNvSpPr/>
          <p:nvPr/>
        </p:nvSpPr>
        <p:spPr>
          <a:xfrm>
            <a:off x="3391646" y="302294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86B4B-256C-7F4A-9EA1-1797AB947523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546660" y="2349351"/>
            <a:ext cx="666512" cy="6999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573C06-1B9B-BC46-BA53-8FA17CFBCF1C}"/>
              </a:ext>
            </a:extLst>
          </p:cNvPr>
          <p:cNvCxnSpPr>
            <a:cxnSpLocks/>
            <a:stCxn id="12" idx="1"/>
            <a:endCxn id="11" idx="5"/>
          </p:cNvCxnSpPr>
          <p:nvPr/>
        </p:nvCxnSpPr>
        <p:spPr>
          <a:xfrm flipH="1" flipV="1">
            <a:off x="2751731" y="2345925"/>
            <a:ext cx="666511" cy="7033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11D184-9DB5-9748-830F-891ABBCC80BA}"/>
              </a:ext>
            </a:extLst>
          </p:cNvPr>
          <p:cNvSpPr/>
          <p:nvPr/>
        </p:nvSpPr>
        <p:spPr>
          <a:xfrm>
            <a:off x="3391646" y="140043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65028B-0587-1546-9E79-B18CA6965851}"/>
              </a:ext>
            </a:extLst>
          </p:cNvPr>
          <p:cNvCxnSpPr>
            <a:cxnSpLocks/>
            <a:stCxn id="12" idx="0"/>
            <a:endCxn id="19" idx="4"/>
          </p:cNvCxnSpPr>
          <p:nvPr/>
        </p:nvCxnSpPr>
        <p:spPr>
          <a:xfrm flipV="1">
            <a:off x="3482451" y="1580088"/>
            <a:ext cx="0" cy="1442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BCD4D0-2504-AB40-A586-B9FD1C47E0B6}"/>
              </a:ext>
            </a:extLst>
          </p:cNvPr>
          <p:cNvCxnSpPr>
            <a:cxnSpLocks/>
            <a:stCxn id="10" idx="1"/>
            <a:endCxn id="19" idx="5"/>
          </p:cNvCxnSpPr>
          <p:nvPr/>
        </p:nvCxnSpPr>
        <p:spPr>
          <a:xfrm flipH="1" flipV="1">
            <a:off x="3546660" y="1553779"/>
            <a:ext cx="666512" cy="668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D6B7F3-E0A8-2D40-92C7-CBC3E8DF6BA6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2751731" y="1553779"/>
            <a:ext cx="666511" cy="665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C758F91-BFCB-FF47-8AB1-2B90A75F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92" y="4078484"/>
            <a:ext cx="6663267" cy="1006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EAB283-7730-A642-9EB0-96AC9817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91" y="5066182"/>
            <a:ext cx="6663267" cy="100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F308F-3606-2744-AA51-C0224337926C}"/>
              </a:ext>
            </a:extLst>
          </p:cNvPr>
          <p:cNvSpPr/>
          <p:nvPr/>
        </p:nvSpPr>
        <p:spPr>
          <a:xfrm>
            <a:off x="4942197" y="5056138"/>
            <a:ext cx="2503631" cy="904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D031-546F-3D47-96B6-00A5C0C9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385E4-9A61-F74F-9530-67F77F1EC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5660"/>
            <a:ext cx="9061615" cy="5405816"/>
          </a:xfrm>
        </p:spPr>
        <p:txBody>
          <a:bodyPr/>
          <a:lstStyle/>
          <a:p>
            <a:r>
              <a:rPr lang="en-US" dirty="0"/>
              <a:t>Matrix martingales: a natural fit for algorithmic analysis </a:t>
            </a:r>
          </a:p>
          <a:p>
            <a:endParaRPr lang="en-US" dirty="0"/>
          </a:p>
          <a:p>
            <a:r>
              <a:rPr lang="en-US" dirty="0"/>
              <a:t>Understanding the Predictable Quadratic Variation is key</a:t>
            </a:r>
          </a:p>
          <a:p>
            <a:endParaRPr lang="en-US" dirty="0"/>
          </a:p>
          <a:p>
            <a:r>
              <a:rPr lang="en-US" dirty="0"/>
              <a:t>Some results using matrix martingales </a:t>
            </a:r>
          </a:p>
          <a:p>
            <a:r>
              <a:rPr lang="en-US" sz="1900" dirty="0"/>
              <a:t>Cohen, </a:t>
            </a:r>
            <a:r>
              <a:rPr lang="en-US" sz="1900" dirty="0" err="1"/>
              <a:t>Musco</a:t>
            </a:r>
            <a:r>
              <a:rPr lang="en-US" sz="1900" dirty="0"/>
              <a:t>, </a:t>
            </a:r>
            <a:r>
              <a:rPr lang="en-US" sz="1900" dirty="0" err="1"/>
              <a:t>Pachocki</a:t>
            </a:r>
            <a:r>
              <a:rPr lang="en-US" sz="1900" dirty="0"/>
              <a:t> ’16 – online row sampling</a:t>
            </a:r>
          </a:p>
          <a:p>
            <a:r>
              <a:rPr lang="en-US" sz="1900" dirty="0"/>
              <a:t>Kyng, Sachdeva ’17 – approximate </a:t>
            </a:r>
            <a:r>
              <a:rPr lang="en-US" sz="1900"/>
              <a:t>Gaussian elimination</a:t>
            </a:r>
            <a:endParaRPr lang="en-US" sz="1900" dirty="0"/>
          </a:p>
          <a:p>
            <a:r>
              <a:rPr lang="en-US" sz="1900" dirty="0"/>
              <a:t>Kyng, Peng, </a:t>
            </a:r>
            <a:r>
              <a:rPr lang="en-US" sz="1900" dirty="0" err="1"/>
              <a:t>Pachocki</a:t>
            </a:r>
            <a:r>
              <a:rPr lang="en-US" sz="1900" dirty="0"/>
              <a:t>, Sachdeva ’17 – semi-streaming graph </a:t>
            </a:r>
            <a:r>
              <a:rPr lang="en-US" sz="1900" dirty="0" err="1"/>
              <a:t>sparsification</a:t>
            </a:r>
            <a:endParaRPr lang="en-US" sz="1900" dirty="0"/>
          </a:p>
          <a:p>
            <a:r>
              <a:rPr lang="en-US" sz="1900" dirty="0"/>
              <a:t>Cohen, </a:t>
            </a:r>
            <a:r>
              <a:rPr lang="en-US" sz="1900" dirty="0" err="1"/>
              <a:t>Kelner</a:t>
            </a:r>
            <a:r>
              <a:rPr lang="en-US" sz="1900" dirty="0"/>
              <a:t>, Kyng, Peebles, Peng, Rao, </a:t>
            </a:r>
            <a:r>
              <a:rPr lang="en-US" sz="1900" dirty="0" err="1"/>
              <a:t>Sidford</a:t>
            </a:r>
            <a:r>
              <a:rPr lang="en-US" sz="1900" dirty="0"/>
              <a:t>  ’18 – solving Directed Laplacian </a:t>
            </a:r>
            <a:r>
              <a:rPr lang="en-US" sz="1900" dirty="0" err="1"/>
              <a:t>eqs</a:t>
            </a:r>
            <a:r>
              <a:rPr lang="en-US" sz="1900" dirty="0"/>
              <a:t>.</a:t>
            </a:r>
          </a:p>
          <a:p>
            <a:r>
              <a:rPr lang="en-US" sz="1900" dirty="0"/>
              <a:t>Kyng, Song ’18 – Matrix Chernoff bound for negatively dependent random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68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932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This is really 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25441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89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stCxn id="28" idx="2"/>
            <a:endCxn id="29" idx="6"/>
          </p:cNvCxnSpPr>
          <p:nvPr/>
        </p:nvCxnSpPr>
        <p:spPr>
          <a:xfrm flipH="1">
            <a:off x="6030252" y="1521639"/>
            <a:ext cx="1441919" cy="3749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9884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8" name="Oval 27"/>
          <p:cNvSpPr/>
          <p:nvPr/>
        </p:nvSpPr>
        <p:spPr>
          <a:xfrm>
            <a:off x="7472171" y="143181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48642" y="180671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65528" y="1267712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28" y="1267712"/>
                <a:ext cx="47557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654319" y="1031862"/>
                <a:ext cx="475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319" y="1031862"/>
                <a:ext cx="47557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28112" y="1376356"/>
                <a:ext cx="502853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Graph 		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</a:rPr>
                      <m:t>=(</m:t>
                    </m:r>
                    <m:r>
                      <a:rPr lang="en-US" sz="2800" b="0" i="1" smtClean="0">
                        <a:latin typeface="Cambria Math" charset="0"/>
                      </a:rPr>
                      <m:t>𝑉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Edge weights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𝑛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𝑚</m:t>
                    </m:r>
                    <m:r>
                      <a:rPr lang="en-US" sz="2800" i="1">
                        <a:latin typeface="Cambria Math" charset="0"/>
                      </a:rPr>
                      <m:t>=|</m:t>
                    </m:r>
                    <m:r>
                      <a:rPr lang="en-US" sz="2800" i="1">
                        <a:latin typeface="Cambria Math" charset="0"/>
                      </a:rPr>
                      <m:t>𝐸</m:t>
                    </m:r>
                    <m:r>
                      <a:rPr lang="en-US" sz="28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12" y="1376356"/>
                <a:ext cx="5028534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2424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8" name="Oval 1137"/>
          <p:cNvSpPr/>
          <p:nvPr/>
        </p:nvSpPr>
        <p:spPr>
          <a:xfrm>
            <a:off x="6609424" y="229638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139" name="Straight Connector 1138"/>
          <p:cNvCxnSpPr>
            <a:stCxn id="1138" idx="1"/>
            <a:endCxn id="29" idx="5"/>
          </p:cNvCxnSpPr>
          <p:nvPr/>
        </p:nvCxnSpPr>
        <p:spPr>
          <a:xfrm flipH="1" flipV="1">
            <a:off x="6003656" y="1960061"/>
            <a:ext cx="632364" cy="3626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0" name="TextBox 1139"/>
              <p:cNvSpPr txBox="1"/>
              <p:nvPr/>
            </p:nvSpPr>
            <p:spPr>
              <a:xfrm>
                <a:off x="6833765" y="2191214"/>
                <a:ext cx="442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0" name="TextBox 1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65" y="2191214"/>
                <a:ext cx="44294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1" name="Straight Connector 1140"/>
          <p:cNvCxnSpPr>
            <a:stCxn id="1138" idx="7"/>
            <a:endCxn id="28" idx="3"/>
          </p:cNvCxnSpPr>
          <p:nvPr/>
        </p:nvCxnSpPr>
        <p:spPr>
          <a:xfrm flipV="1">
            <a:off x="6764438" y="1585155"/>
            <a:ext cx="734329" cy="737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4" name="TextBox 1143"/>
              <p:cNvSpPr txBox="1"/>
              <p:nvPr/>
            </p:nvSpPr>
            <p:spPr>
              <a:xfrm>
                <a:off x="5839262" y="2875876"/>
                <a:ext cx="1823897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4" name="TextBox 1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262" y="2875876"/>
                <a:ext cx="1823897" cy="113787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234" y="4013752"/>
            <a:ext cx="6019800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112" y="3088637"/>
                <a:ext cx="47374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𝑛</m:t>
                    </m:r>
                    <m:r>
                      <a:rPr lang="en-US" sz="2800" i="1">
                        <a:latin typeface="Cambria Math" charset="0"/>
                      </a:rPr>
                      <m:t>×</m:t>
                    </m:r>
                    <m:r>
                      <a:rPr lang="en-US" sz="28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800" dirty="0"/>
                  <a:t> matrix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12" y="3088637"/>
                <a:ext cx="4737416" cy="523220"/>
              </a:xfrm>
              <a:prstGeom prst="rect">
                <a:avLst/>
              </a:prstGeom>
              <a:blipFill rotWithShape="0">
                <a:blip r:embed="rId9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623479" y="4626781"/>
            <a:ext cx="2538704" cy="19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29458" y="3933498"/>
            <a:ext cx="474388" cy="2720294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23015" y="3933497"/>
            <a:ext cx="474388" cy="274725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48565" y="4876465"/>
            <a:ext cx="3987455" cy="444462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8565" y="5792110"/>
            <a:ext cx="3987455" cy="444462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798342" y="4814153"/>
            <a:ext cx="776537" cy="1588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8485" y="5443802"/>
            <a:ext cx="685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2" grpId="0" animBg="1"/>
      <p:bldP spid="23" grpId="0" animBg="1"/>
      <p:bldP spid="24" grpId="0" animBg="1"/>
      <p:bldP spid="25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𝑨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weighted adjacency matrix of the graph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diagonal matrix of weighted degrees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𝑨</m:t>
                    </m:r>
                  </m:oMath>
                </a14:m>
                <a:r>
                  <a:rPr lang="en-US" b="1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5908" y="3446590"/>
                <a:ext cx="169104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8" y="3446590"/>
                <a:ext cx="1691040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8650" y="4306750"/>
                <a:ext cx="2147254" cy="572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06750"/>
                <a:ext cx="2147254" cy="5722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8112" y="1376356"/>
                <a:ext cx="50285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Graph 		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</a:rPr>
                      <m:t>=(</m:t>
                    </m:r>
                    <m:r>
                      <a:rPr lang="en-US" sz="2800" b="0" i="1" smtClean="0">
                        <a:latin typeface="Cambria Math" charset="0"/>
                      </a:rPr>
                      <m:t>𝑉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Edge weights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𝑛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𝑚</m:t>
                    </m:r>
                    <m:r>
                      <a:rPr lang="en-US" sz="2800" i="1">
                        <a:latin typeface="Cambria Math" charset="0"/>
                      </a:rPr>
                      <m:t>=|</m:t>
                    </m:r>
                    <m:r>
                      <a:rPr lang="en-US" sz="2800" i="1">
                        <a:latin typeface="Cambria Math" charset="0"/>
                      </a:rPr>
                      <m:t>𝐸</m:t>
                    </m:r>
                    <m:r>
                      <a:rPr lang="en-US" sz="28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12" y="1376356"/>
                <a:ext cx="5028534" cy="1815882"/>
              </a:xfrm>
              <a:prstGeom prst="rect">
                <a:avLst/>
              </a:prstGeom>
              <a:blipFill rotWithShape="0">
                <a:blip r:embed="rId6"/>
                <a:stretch>
                  <a:fillRect l="-2424" t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2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15660"/>
                <a:ext cx="8422585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Symmetric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All off-diagonals are non-positive and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15660"/>
                <a:ext cx="8422585" cy="5405816"/>
              </a:xfrm>
              <a:blipFill>
                <a:blip r:embed="rId3"/>
                <a:stretch>
                  <a:fillRect l="-1353" t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27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of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4058234" y="30779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4705" y="345285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33064" y="457913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/>
          <p:cNvCxnSpPr>
            <a:stCxn id="4" idx="3"/>
            <a:endCxn id="5" idx="5"/>
          </p:cNvCxnSpPr>
          <p:nvPr/>
        </p:nvCxnSpPr>
        <p:spPr>
          <a:xfrm flipH="1">
            <a:off x="2589719" y="3231290"/>
            <a:ext cx="1495111" cy="374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  <a:endCxn id="6" idx="0"/>
          </p:cNvCxnSpPr>
          <p:nvPr/>
        </p:nvCxnSpPr>
        <p:spPr>
          <a:xfrm flipH="1">
            <a:off x="3623869" y="3231290"/>
            <a:ext cx="460961" cy="13478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0"/>
            <a:endCxn id="5" idx="5"/>
          </p:cNvCxnSpPr>
          <p:nvPr/>
        </p:nvCxnSpPr>
        <p:spPr>
          <a:xfrm flipH="1" flipV="1">
            <a:off x="2589719" y="3606196"/>
            <a:ext cx="1034150" cy="9729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57" y="1647436"/>
            <a:ext cx="2222500" cy="1282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226" y="3077948"/>
            <a:ext cx="2222500" cy="12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658268" y="39550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68" y="3955095"/>
                <a:ext cx="46827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23" y="4521657"/>
            <a:ext cx="2222500" cy="12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34638" y="369088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8" y="3690884"/>
                <a:ext cx="46827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00586" y="29433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86" y="2943371"/>
                <a:ext cx="46827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23" y="4984165"/>
            <a:ext cx="2489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between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3250FB6-002E-4E4C-A9A6-AF3E94D806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376356"/>
                <a:ext cx="7886700" cy="54058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PSD Order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𝑨</m:t>
                    </m:r>
                    <m:r>
                      <a:rPr lang="en-US" i="1">
                        <a:latin typeface="Cambria Math" charset="0"/>
                      </a:rPr>
                      <m:t>≼</m:t>
                    </m:r>
                    <m:r>
                      <a:rPr lang="en-US" b="1" i="1">
                        <a:latin typeface="Cambria Math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iff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⊤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𝑨𝒙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⊤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𝑩𝒙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Matrix Approximation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b="1" i="1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𝑨</m:t>
                    </m:r>
                    <m:r>
                      <a:rPr lang="en-US" b="0" i="1">
                        <a:latin typeface="Cambria Math" charset="0"/>
                      </a:rPr>
                      <m:t>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1" i="1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>
                        <a:latin typeface="Cambria Math" charset="0"/>
                      </a:rPr>
                      <m:t>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Graphs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 err="1"/>
                  <a:t>iff</a:t>
                </a:r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Implies multiplicative approximation to cuts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3250FB6-002E-4E4C-A9A6-AF3E94D80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376356"/>
                <a:ext cx="7886700" cy="5405816"/>
              </a:xfrm>
              <a:blipFill>
                <a:blip r:embed="rId3"/>
                <a:stretch>
                  <a:fillRect l="-1608"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75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C01-2A35-A847-AE2B-9A621DA8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Sparsification</a:t>
            </a:r>
            <a:r>
              <a:rPr lang="en-US" dirty="0"/>
              <a:t> of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B0C666-3629-AD44-BA97-D6E1D4E2A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871610" cy="5405816"/>
              </a:xfrm>
            </p:spPr>
            <p:txBody>
              <a:bodyPr/>
              <a:lstStyle/>
              <a:p>
                <a:r>
                  <a:rPr lang="en-US" dirty="0"/>
                  <a:t>Every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 </a:t>
                </a:r>
              </a:p>
              <a:p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has a </a:t>
                </a:r>
                <a:r>
                  <a:rPr lang="en-US" dirty="0" err="1"/>
                  <a:t>sparsifier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edges			[BSS’09,LS’17]</a:t>
                </a:r>
              </a:p>
              <a:p>
                <a:endParaRPr lang="en-US" dirty="0"/>
              </a:p>
              <a:p>
                <a:r>
                  <a:rPr lang="en-US" dirty="0"/>
                  <a:t>Sampling edges independently</a:t>
                </a:r>
              </a:p>
              <a:p>
                <a:r>
                  <a:rPr lang="en-US" dirty="0"/>
                  <a:t>by leverage scores </a:t>
                </a:r>
                <a:r>
                  <a:rPr lang="en-US" dirty="0" err="1"/>
                  <a:t>w.h.p</a:t>
                </a:r>
                <a:r>
                  <a:rPr lang="en-US" dirty="0"/>
                  <a:t>. gives </a:t>
                </a:r>
                <a:r>
                  <a:rPr lang="en-US" dirty="0" err="1"/>
                  <a:t>sparsifier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edges	[Spielman-Srivastava’08]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B0C666-3629-AD44-BA97-D6E1D4E2A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871610" cy="5405816"/>
              </a:xfrm>
              <a:blipFill>
                <a:blip r:embed="rId3"/>
                <a:stretch>
                  <a:fillRect l="-1431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178159F-99F4-1C40-9FB7-6BF34EF27E0F}"/>
              </a:ext>
            </a:extLst>
          </p:cNvPr>
          <p:cNvSpPr/>
          <p:nvPr/>
        </p:nvSpPr>
        <p:spPr>
          <a:xfrm>
            <a:off x="1085662" y="552033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3B3ED0-D3EC-0143-8360-F1DA043DC547}"/>
              </a:ext>
            </a:extLst>
          </p:cNvPr>
          <p:cNvSpPr/>
          <p:nvPr/>
        </p:nvSpPr>
        <p:spPr>
          <a:xfrm>
            <a:off x="628650" y="594582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8E577C-A509-5A41-9B5B-2CC9CD398308}"/>
              </a:ext>
            </a:extLst>
          </p:cNvPr>
          <p:cNvSpPr/>
          <p:nvPr/>
        </p:nvSpPr>
        <p:spPr>
          <a:xfrm>
            <a:off x="1561562" y="594582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2871C5-A2B0-274F-940A-EC311DF90038}"/>
              </a:ext>
            </a:extLst>
          </p:cNvPr>
          <p:cNvSpPr/>
          <p:nvPr/>
        </p:nvSpPr>
        <p:spPr>
          <a:xfrm>
            <a:off x="1085662" y="637422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B54696-2BD0-5C42-B986-3C036A5C6AA4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810260" y="6035646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14D409-B86B-654B-A16A-BF157419A23D}"/>
              </a:ext>
            </a:extLst>
          </p:cNvPr>
          <p:cNvCxnSpPr>
            <a:stCxn id="5" idx="6"/>
            <a:endCxn id="7" idx="0"/>
          </p:cNvCxnSpPr>
          <p:nvPr/>
        </p:nvCxnSpPr>
        <p:spPr>
          <a:xfrm>
            <a:off x="810261" y="6035646"/>
            <a:ext cx="366207" cy="33857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0484A6-72F9-AB4D-B45B-441AEC42BEF3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176468" y="6035646"/>
            <a:ext cx="385095" cy="33857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AD7920-AA7D-AA42-B19F-49FFE46FBDE6}"/>
              </a:ext>
            </a:extLst>
          </p:cNvPr>
          <p:cNvCxnSpPr>
            <a:stCxn id="4" idx="4"/>
            <a:endCxn id="5" idx="6"/>
          </p:cNvCxnSpPr>
          <p:nvPr/>
        </p:nvCxnSpPr>
        <p:spPr>
          <a:xfrm flipH="1">
            <a:off x="810261" y="5699982"/>
            <a:ext cx="366207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86B2E4-BA61-9A43-B430-A0D0E6050F7D}"/>
              </a:ext>
            </a:extLst>
          </p:cNvPr>
          <p:cNvCxnSpPr>
            <a:stCxn id="6" idx="2"/>
            <a:endCxn id="4" idx="4"/>
          </p:cNvCxnSpPr>
          <p:nvPr/>
        </p:nvCxnSpPr>
        <p:spPr>
          <a:xfrm flipH="1" flipV="1">
            <a:off x="1176468" y="5699982"/>
            <a:ext cx="385095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841411-69D4-C046-B8E4-B89F642D97FB}"/>
              </a:ext>
            </a:extLst>
          </p:cNvPr>
          <p:cNvSpPr/>
          <p:nvPr/>
        </p:nvSpPr>
        <p:spPr>
          <a:xfrm>
            <a:off x="2616689" y="552033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8B45C3-78CB-AA4B-A824-FC24014D2D75}"/>
              </a:ext>
            </a:extLst>
          </p:cNvPr>
          <p:cNvSpPr/>
          <p:nvPr/>
        </p:nvSpPr>
        <p:spPr>
          <a:xfrm>
            <a:off x="2159677" y="594582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917660-17BD-BD4B-85F5-AE24E9F0FD69}"/>
              </a:ext>
            </a:extLst>
          </p:cNvPr>
          <p:cNvSpPr/>
          <p:nvPr/>
        </p:nvSpPr>
        <p:spPr>
          <a:xfrm>
            <a:off x="3092589" y="594582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3FD3F8-2254-7746-BC47-9C3FD0329C8D}"/>
              </a:ext>
            </a:extLst>
          </p:cNvPr>
          <p:cNvSpPr/>
          <p:nvPr/>
        </p:nvSpPr>
        <p:spPr>
          <a:xfrm>
            <a:off x="2616689" y="637422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A1BB5-A48C-BF4A-AD0D-8241522B82D5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2341287" y="6035646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1A6F7-5B8E-1443-9389-15ED4AD04622}"/>
              </a:ext>
            </a:extLst>
          </p:cNvPr>
          <p:cNvCxnSpPr>
            <a:stCxn id="14" idx="6"/>
            <a:endCxn id="16" idx="0"/>
          </p:cNvCxnSpPr>
          <p:nvPr/>
        </p:nvCxnSpPr>
        <p:spPr>
          <a:xfrm>
            <a:off x="2341288" y="6035646"/>
            <a:ext cx="366207" cy="33857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0DD83F-4B51-644F-B1E0-1F2A7D6721B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2707495" y="6035646"/>
            <a:ext cx="385095" cy="33857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E11BA9-2026-1C4C-BBA2-E616D2F40D39}"/>
              </a:ext>
            </a:extLst>
          </p:cNvPr>
          <p:cNvCxnSpPr>
            <a:stCxn id="13" idx="4"/>
            <a:endCxn id="14" idx="6"/>
          </p:cNvCxnSpPr>
          <p:nvPr/>
        </p:nvCxnSpPr>
        <p:spPr>
          <a:xfrm flipH="1">
            <a:off x="2341288" y="5699982"/>
            <a:ext cx="366207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68FA4B-59EB-1144-BE93-E44A1EF6A98E}"/>
              </a:ext>
            </a:extLst>
          </p:cNvPr>
          <p:cNvCxnSpPr>
            <a:stCxn id="15" idx="2"/>
            <a:endCxn id="13" idx="4"/>
          </p:cNvCxnSpPr>
          <p:nvPr/>
        </p:nvCxnSpPr>
        <p:spPr>
          <a:xfrm flipH="1" flipV="1">
            <a:off x="2707495" y="5699982"/>
            <a:ext cx="385095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4692A6-7604-6F43-B41A-91E9CF9E30CD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>
            <a:off x="2707494" y="5699982"/>
            <a:ext cx="0" cy="6742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9A5D34-7007-8047-ABEA-7C0615DAB5E8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176467" y="5699982"/>
            <a:ext cx="0" cy="6742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5F609B-D92A-094A-B83F-DB5EA630E14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1743172" y="6035647"/>
            <a:ext cx="4165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D9877F1-F87A-4640-B4BF-2D430BFAE2F6}"/>
              </a:ext>
            </a:extLst>
          </p:cNvPr>
          <p:cNvSpPr/>
          <p:nvPr/>
        </p:nvSpPr>
        <p:spPr>
          <a:xfrm>
            <a:off x="5393901" y="551023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8C4EF4-BD1E-824B-BAA9-86BB3FF93F11}"/>
              </a:ext>
            </a:extLst>
          </p:cNvPr>
          <p:cNvSpPr/>
          <p:nvPr/>
        </p:nvSpPr>
        <p:spPr>
          <a:xfrm>
            <a:off x="4936889" y="5935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86730-05D8-7C41-9DEE-705D6731E147}"/>
              </a:ext>
            </a:extLst>
          </p:cNvPr>
          <p:cNvSpPr/>
          <p:nvPr/>
        </p:nvSpPr>
        <p:spPr>
          <a:xfrm>
            <a:off x="5869801" y="5935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05DFD4-01D1-2D4C-88EC-A0080F366EA0}"/>
              </a:ext>
            </a:extLst>
          </p:cNvPr>
          <p:cNvSpPr/>
          <p:nvPr/>
        </p:nvSpPr>
        <p:spPr>
          <a:xfrm>
            <a:off x="5393901" y="63641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E89B7C-699A-0648-A536-4426291D2EB3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5118499" y="6025548"/>
            <a:ext cx="75130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AF484C-7DB7-5740-A593-06B150A70310}"/>
              </a:ext>
            </a:extLst>
          </p:cNvPr>
          <p:cNvCxnSpPr>
            <a:stCxn id="33" idx="6"/>
            <a:endCxn id="35" idx="0"/>
          </p:cNvCxnSpPr>
          <p:nvPr/>
        </p:nvCxnSpPr>
        <p:spPr>
          <a:xfrm>
            <a:off x="5118500" y="6025548"/>
            <a:ext cx="366207" cy="338574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65C819-105D-5149-8AD4-BD2A1398F3D3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 flipH="1">
            <a:off x="5484707" y="6025548"/>
            <a:ext cx="385095" cy="338574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DB3E54-ECA3-5E4A-92F9-4D5AD871DDFB}"/>
              </a:ext>
            </a:extLst>
          </p:cNvPr>
          <p:cNvCxnSpPr>
            <a:stCxn id="34" idx="2"/>
            <a:endCxn id="32" idx="4"/>
          </p:cNvCxnSpPr>
          <p:nvPr/>
        </p:nvCxnSpPr>
        <p:spPr>
          <a:xfrm flipH="1" flipV="1">
            <a:off x="5484707" y="5689884"/>
            <a:ext cx="385095" cy="335665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5A8175E-DE3F-6743-890B-B4CA00A34DAB}"/>
              </a:ext>
            </a:extLst>
          </p:cNvPr>
          <p:cNvSpPr/>
          <p:nvPr/>
        </p:nvSpPr>
        <p:spPr>
          <a:xfrm>
            <a:off x="6924928" y="551023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8999CCC-64E2-4541-98D1-FAE3F5B1E1D2}"/>
              </a:ext>
            </a:extLst>
          </p:cNvPr>
          <p:cNvSpPr/>
          <p:nvPr/>
        </p:nvSpPr>
        <p:spPr>
          <a:xfrm>
            <a:off x="6467916" y="5935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5F5CAB-9905-4F44-BD88-02FA14D3D199}"/>
              </a:ext>
            </a:extLst>
          </p:cNvPr>
          <p:cNvSpPr/>
          <p:nvPr/>
        </p:nvSpPr>
        <p:spPr>
          <a:xfrm>
            <a:off x="7400828" y="5935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B2E559D-8270-484B-B842-A14673C0372B}"/>
              </a:ext>
            </a:extLst>
          </p:cNvPr>
          <p:cNvSpPr/>
          <p:nvPr/>
        </p:nvSpPr>
        <p:spPr>
          <a:xfrm>
            <a:off x="6924928" y="63641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481012-CC52-8A46-AD2C-2B2362116EDB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6649526" y="6025548"/>
            <a:ext cx="751302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ABA072-60F3-5C44-B818-83FA2E148012}"/>
              </a:ext>
            </a:extLst>
          </p:cNvPr>
          <p:cNvCxnSpPr>
            <a:stCxn id="42" idx="6"/>
            <a:endCxn id="44" idx="0"/>
          </p:cNvCxnSpPr>
          <p:nvPr/>
        </p:nvCxnSpPr>
        <p:spPr>
          <a:xfrm>
            <a:off x="6649527" y="6025548"/>
            <a:ext cx="366207" cy="338574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C15793-87FF-9A4E-8564-FB9322219959}"/>
              </a:ext>
            </a:extLst>
          </p:cNvPr>
          <p:cNvCxnSpPr>
            <a:stCxn id="41" idx="4"/>
            <a:endCxn id="42" idx="6"/>
          </p:cNvCxnSpPr>
          <p:nvPr/>
        </p:nvCxnSpPr>
        <p:spPr>
          <a:xfrm flipH="1">
            <a:off x="6649527" y="5689884"/>
            <a:ext cx="366207" cy="335665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ACB1E3-D660-7740-90BF-9FF629DB9A7D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6051411" y="6025549"/>
            <a:ext cx="4165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A8A4B37B-391E-B549-922D-4114BBC18428}"/>
              </a:ext>
            </a:extLst>
          </p:cNvPr>
          <p:cNvSpPr/>
          <p:nvPr/>
        </p:nvSpPr>
        <p:spPr>
          <a:xfrm rot="16200000">
            <a:off x="3982607" y="5696130"/>
            <a:ext cx="268941" cy="658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9B8E3C-110A-0348-8507-688BDBBDE7C7}"/>
              </a:ext>
            </a:extLst>
          </p:cNvPr>
          <p:cNvSpPr txBox="1"/>
          <p:nvPr/>
        </p:nvSpPr>
        <p:spPr>
          <a:xfrm>
            <a:off x="5942287" y="1622195"/>
            <a:ext cx="3034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Many applications!</a:t>
            </a:r>
          </a:p>
        </p:txBody>
      </p:sp>
    </p:spTree>
    <p:extLst>
      <p:ext uri="{BB962C8B-B14F-4D97-AF65-F5344CB8AC3E}">
        <p14:creationId xmlns:p14="http://schemas.microsoft.com/office/powerpoint/2010/main" val="362736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E956-7C78-944E-86D4-0F2C3E0D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Semi-Streaming </a:t>
            </a:r>
            <a:r>
              <a:rPr lang="en-US" dirty="0" err="1"/>
              <a:t>Sparsification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95184-BE7A-A241-A998-9EDC3744A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350250" cy="61138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 of a graph arriving as stream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b="1" dirty="0"/>
                  <a:t>GOAL: </a:t>
                </a:r>
                <a:r>
                  <a:rPr lang="en-US" dirty="0"/>
                  <a:t>maintain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sparsifier</a:t>
                </a:r>
                <a:r>
                  <a:rPr lang="en-US" dirty="0"/>
                  <a:t>, </a:t>
                </a:r>
              </a:p>
              <a:p>
                <a:r>
                  <a:rPr lang="en-US" dirty="0"/>
                  <a:t>minimize working space (&amp; time)</a:t>
                </a:r>
              </a:p>
              <a:p>
                <a:endParaRPr lang="en-US" dirty="0"/>
              </a:p>
              <a:p>
                <a:r>
                  <a:rPr lang="en-US" dirty="0"/>
                  <a:t>[</a:t>
                </a:r>
                <a:r>
                  <a:rPr lang="en-US" dirty="0" err="1"/>
                  <a:t>Ahn</a:t>
                </a:r>
                <a:r>
                  <a:rPr lang="en-US" dirty="0"/>
                  <a:t>-Guha ’09]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edge </a:t>
                </a:r>
                <a:r>
                  <a:rPr lang="en-US" b="1" dirty="0"/>
                  <a:t>cut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sparsifier</a:t>
                </a:r>
                <a:endParaRPr lang="en-US" dirty="0"/>
              </a:p>
              <a:p>
                <a:r>
                  <a:rPr lang="en-US" dirty="0"/>
                  <a:t>Used scalar martingales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95184-BE7A-A241-A998-9EDC3744A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350250" cy="6113840"/>
              </a:xfrm>
              <a:blipFill>
                <a:blip r:embed="rId3"/>
                <a:stretch>
                  <a:fillRect l="-1520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92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Edge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Expectation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Zero-mean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bSup>
                      </m:e>
                    </m:nary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9919" y="1551655"/>
                <a:ext cx="3350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w.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919" y="1551655"/>
                <a:ext cx="3350659" cy="523220"/>
              </a:xfrm>
              <a:prstGeom prst="rect">
                <a:avLst/>
              </a:prstGeom>
              <a:blipFill>
                <a:blip r:embed="rId4"/>
                <a:stretch>
                  <a:fillRect l="-3788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21796" y="2526299"/>
            <a:ext cx="24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o.w</a:t>
            </a:r>
            <a:r>
              <a:rPr lang="en-US" sz="28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9398" y="1311636"/>
                <a:ext cx="2573461" cy="2067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98" y="1311636"/>
                <a:ext cx="2573461" cy="2067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98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of Scalar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charset="0"/>
                  </a:rPr>
                  <a:t>	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with high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54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4B0C-8102-2541-B7C8-C477D12D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Martingale?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63280-9F33-DC45-BC87-7D3925B7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Zero mean?</a:t>
                </a:r>
              </a:p>
              <a:p>
                <a:endParaRPr lang="en-US" dirty="0"/>
              </a:p>
              <a:p>
                <a:r>
                  <a:rPr lang="en-US" dirty="0"/>
                  <a:t>So what if we just </a:t>
                </a:r>
                <a:r>
                  <a:rPr lang="en-US" dirty="0" err="1"/>
                  <a:t>sparsify</a:t>
                </a:r>
                <a:r>
                  <a:rPr lang="en-US" dirty="0"/>
                  <a:t> again?</a:t>
                </a:r>
              </a:p>
              <a:p>
                <a:endParaRPr lang="en-US" dirty="0"/>
              </a:p>
              <a:p>
                <a:r>
                  <a:rPr lang="en-US" dirty="0"/>
                  <a:t>It’s a martingale!</a:t>
                </a:r>
              </a:p>
              <a:p>
                <a:endParaRPr lang="en-US" dirty="0"/>
              </a:p>
              <a:p>
                <a:r>
                  <a:rPr lang="en-US" dirty="0"/>
                  <a:t>Every time we accumulate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sparsify</a:t>
                </a:r>
                <a:r>
                  <a:rPr lang="en-US" dirty="0"/>
                  <a:t> down to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and continue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63280-9F33-DC45-BC87-7D3925B7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16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Edge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Expectation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Zero-mean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bSup>
                      </m:e>
                    </m:nary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9919" y="1551655"/>
                <a:ext cx="3350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w.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919" y="1551655"/>
                <a:ext cx="3350659" cy="523220"/>
              </a:xfrm>
              <a:prstGeom prst="rect">
                <a:avLst/>
              </a:prstGeom>
              <a:blipFill>
                <a:blip r:embed="rId4"/>
                <a:stretch>
                  <a:fillRect l="-3788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21796" y="2526299"/>
            <a:ext cx="24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o.w</a:t>
            </a:r>
            <a:r>
              <a:rPr lang="en-US" sz="28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9398" y="1311636"/>
                <a:ext cx="2573461" cy="2067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98" y="1311636"/>
                <a:ext cx="2573461" cy="2067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34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Edge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Expectation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Zero-mean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39736" y="1516276"/>
                <a:ext cx="3350659" cy="615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w. prob.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36" y="1516276"/>
                <a:ext cx="3350659" cy="615681"/>
              </a:xfrm>
              <a:prstGeom prst="rect">
                <a:avLst/>
              </a:prstGeom>
              <a:blipFill>
                <a:blip r:embed="rId4"/>
                <a:stretch>
                  <a:fillRect l="-377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639736" y="2637199"/>
            <a:ext cx="24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o.w</a:t>
            </a:r>
            <a:r>
              <a:rPr lang="en-US" sz="28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9398" y="1311636"/>
                <a:ext cx="3340338" cy="2189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98" y="1311636"/>
                <a:ext cx="3340338" cy="2189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78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Edge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Expectation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Zero-mean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		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b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39736" y="1516276"/>
                <a:ext cx="3350659" cy="615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w. prob.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36" y="1516276"/>
                <a:ext cx="3350659" cy="615681"/>
              </a:xfrm>
              <a:prstGeom prst="rect">
                <a:avLst/>
              </a:prstGeom>
              <a:blipFill>
                <a:blip r:embed="rId4"/>
                <a:stretch>
                  <a:fillRect l="-377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639736" y="2637199"/>
            <a:ext cx="24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o.w</a:t>
            </a:r>
            <a:r>
              <a:rPr lang="en-US" sz="28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9398" y="1311636"/>
                <a:ext cx="3340338" cy="2189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98" y="1311636"/>
                <a:ext cx="3340338" cy="2189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2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Edge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15660"/>
                <a:ext cx="9631631" cy="54058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Expectation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Zero-mean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Martingale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prev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15660"/>
                <a:ext cx="9631631" cy="5405816"/>
              </a:xfrm>
              <a:blipFill>
                <a:blip r:embed="rId3"/>
                <a:stretch>
                  <a:fillRect l="-1184" b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39736" y="1516276"/>
                <a:ext cx="3350659" cy="615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w. prob.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36" y="1516276"/>
                <a:ext cx="3350659" cy="615681"/>
              </a:xfrm>
              <a:prstGeom prst="rect">
                <a:avLst/>
              </a:prstGeom>
              <a:blipFill>
                <a:blip r:embed="rId4"/>
                <a:stretch>
                  <a:fillRect l="-377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639736" y="2637199"/>
            <a:ext cx="24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o.w</a:t>
            </a:r>
            <a:r>
              <a:rPr lang="en-US" sz="28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9398" y="1311636"/>
                <a:ext cx="3340338" cy="2189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98" y="1311636"/>
                <a:ext cx="3340338" cy="2189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425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DA09-8A1E-3F40-9134-D467623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Edge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A481E-6B0F-0248-9434-CE8528FFB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works – and it couldn’t be simpler</a:t>
                </a:r>
              </a:p>
              <a:p>
                <a:endParaRPr lang="en-US" dirty="0"/>
              </a:p>
              <a:p>
                <a:r>
                  <a:rPr lang="en-US" dirty="0"/>
                  <a:t>[K.PPS’17]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edge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sparsifier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Shave a log off many algorithms</a:t>
                </a:r>
              </a:p>
              <a:p>
                <a:r>
                  <a:rPr lang="en-US" dirty="0"/>
                  <a:t>that do repeated matrix sampling…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A481E-6B0F-0248-9434-CE8528FFB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C062-19A5-2C46-8786-8EF28981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D37E-342B-CF4E-8DDE-A1A867BFD3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1.5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i="1" dirty="0"/>
                  <a:t>    </a:t>
                </a:r>
                <a:r>
                  <a:rPr lang="en-US" dirty="0"/>
                  <a:t>and</a:t>
                </a:r>
                <a:r>
                  <a:rPr lang="en-US" i="1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1.5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en-US" dirty="0"/>
                  <a:t> ?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−1/2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−1/2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≤0.1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D37E-342B-CF4E-8DDE-A1A867BFD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52ABE-1536-7143-93FC-A4950866C8D3}"/>
              </a:ext>
            </a:extLst>
          </p:cNvPr>
          <p:cNvCxnSpPr>
            <a:cxnSpLocks/>
          </p:cNvCxnSpPr>
          <p:nvPr/>
        </p:nvCxnSpPr>
        <p:spPr>
          <a:xfrm flipH="1">
            <a:off x="628650" y="3638562"/>
            <a:ext cx="2962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4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accent1"/>
                </a:solidFill>
              </a:rPr>
              <a:t>Isotropic 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𝒁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≝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−1/2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1" i="1">
                        <a:latin typeface="Cambria Math" charset="0"/>
                      </a:rPr>
                      <m:t>𝒁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−1/2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Goal is now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≤0.1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≤0.1</m:t>
                    </m:r>
                  </m:oMath>
                </a14:m>
                <a:r>
                  <a:rPr lang="en-US" b="1" i="1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38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0793"/>
            <a:ext cx="8079415" cy="1325563"/>
          </a:xfrm>
        </p:spPr>
        <p:txBody>
          <a:bodyPr/>
          <a:lstStyle/>
          <a:p>
            <a:r>
              <a:rPr lang="en-US" dirty="0"/>
              <a:t>Concentration of </a:t>
            </a:r>
            <a:r>
              <a:rPr lang="en-US" b="1" dirty="0"/>
              <a:t>Matrix</a:t>
            </a:r>
            <a:r>
              <a:rPr lang="en-US" dirty="0"/>
              <a:t>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Matrix Freedman’s Inequality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𝑿</m:t>
                        </m:r>
                      </m:e>
                    </m:acc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i="1" dirty="0">
                    <a:latin typeface="Cambria Math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symmetric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̅"/>
                                                        <m:ctrlPr>
                                                          <a:rPr lang="en-US" sz="2400" b="1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400" b="1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  <m:t>𝑿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|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prev</m:t>
                                        </m:r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.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steps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sz="2400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i="1" dirty="0">
                  <a:latin typeface="Calibri" charset="0"/>
                  <a:cs typeface="Calibri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i="1" dirty="0">
                    <a:latin typeface="Calibri" charset="0"/>
                    <a:cs typeface="Calibri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ℙ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𝑑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  <a:blipFill>
                <a:blip r:embed="rId3"/>
                <a:stretch>
                  <a:fillRect l="-1541" t="-3052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740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0793"/>
            <a:ext cx="8079415" cy="1325563"/>
          </a:xfrm>
        </p:spPr>
        <p:txBody>
          <a:bodyPr/>
          <a:lstStyle/>
          <a:p>
            <a:r>
              <a:rPr lang="en-US" dirty="0"/>
              <a:t>Concentration of </a:t>
            </a:r>
            <a:r>
              <a:rPr lang="en-US" b="1" dirty="0"/>
              <a:t>Matrix</a:t>
            </a:r>
            <a:r>
              <a:rPr lang="en-US" dirty="0"/>
              <a:t>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Matrix Freedman’s Inequality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𝑿</m:t>
                        </m:r>
                      </m:e>
                    </m:acc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i="1" dirty="0">
                    <a:latin typeface="Cambria Math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symmetric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̅"/>
                                                        <m:ctrlPr>
                                                          <a:rPr lang="en-US" sz="2400" b="1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400" b="1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  <m:t>𝑿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|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prev</m:t>
                                        </m:r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.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steps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sz="2400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i="1" dirty="0">
                  <a:latin typeface="Calibri" charset="0"/>
                  <a:cs typeface="Calibri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i="1" dirty="0">
                    <a:latin typeface="Calibri" charset="0"/>
                    <a:cs typeface="Calibri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ℙ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𝑑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  <a:blipFill>
                <a:blip r:embed="rId3"/>
                <a:stretch>
                  <a:fillRect l="-1541" t="-3052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BA46FB8-B41C-464B-9C72-C6E4984A1AD3}"/>
              </a:ext>
            </a:extLst>
          </p:cNvPr>
          <p:cNvSpPr/>
          <p:nvPr/>
        </p:nvSpPr>
        <p:spPr>
          <a:xfrm>
            <a:off x="1139483" y="2912013"/>
            <a:ext cx="1913206" cy="703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6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of Scalar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Bernstein’s Inequality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𝑋</m:t>
                    </m:r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i="1" dirty="0">
                    <a:latin typeface="Cambria Math" charset="0"/>
                  </a:rPr>
                  <a:t>	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b="1" i="1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ℙ</m:t>
                      </m:r>
                      <m:r>
                        <a:rPr lang="en-US" i="1">
                          <a:latin typeface="Cambria Math" charset="0"/>
                        </a:rPr>
                        <m:t>[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8435BC-38D1-D942-8A24-9C29F79A4117}"/>
              </a:ext>
            </a:extLst>
          </p:cNvPr>
          <p:cNvSpPr/>
          <p:nvPr/>
        </p:nvSpPr>
        <p:spPr>
          <a:xfrm>
            <a:off x="6634716" y="5179679"/>
            <a:ext cx="1531089" cy="1435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F291C1-5C5C-5440-A2E1-DB21C0CA9449}"/>
                  </a:ext>
                </a:extLst>
              </p:cNvPr>
              <p:cNvSpPr txBox="1"/>
              <p:nvPr/>
            </p:nvSpPr>
            <p:spPr>
              <a:xfrm>
                <a:off x="2562447" y="4294875"/>
                <a:ext cx="6262577" cy="523220"/>
              </a:xfrm>
              <a:prstGeom prst="rect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 if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=0.5,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=0.1/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F291C1-5C5C-5440-A2E1-DB21C0CA9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47" y="4294875"/>
                <a:ext cx="6262577" cy="523220"/>
              </a:xfrm>
              <a:prstGeom prst="rect">
                <a:avLst/>
              </a:prstGeom>
              <a:blipFill>
                <a:blip r:embed="rId4"/>
                <a:stretch>
                  <a:fillRect l="-1815" t="-6818" b="-27273"/>
                </a:stretch>
              </a:blipFill>
              <a:ln w="222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2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9416-E7F3-594B-9C7E-826AE862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7D5849-71FA-924C-B10C-C7E26C6B6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835984" cy="54058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Can there be many edges with large norm?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/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				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Can afford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7D5849-71FA-924C-B10C-C7E26C6B6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835984" cy="5405816"/>
              </a:xfrm>
              <a:blipFill>
                <a:blip r:embed="rId3"/>
                <a:stretch>
                  <a:fillRect l="-6178" t="-2582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3F9FA-6DC1-CC4C-B0ED-A0E6EE963CCB}"/>
                  </a:ext>
                </a:extLst>
              </p:cNvPr>
              <p:cNvSpPr txBox="1"/>
              <p:nvPr/>
            </p:nvSpPr>
            <p:spPr>
              <a:xfrm>
                <a:off x="4148404" y="2221317"/>
                <a:ext cx="3350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w.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3F9FA-6DC1-CC4C-B0ED-A0E6EE96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04" y="2221317"/>
                <a:ext cx="3350659" cy="523220"/>
              </a:xfrm>
              <a:prstGeom prst="rect">
                <a:avLst/>
              </a:prstGeom>
              <a:blipFill>
                <a:blip r:embed="rId4"/>
                <a:stretch>
                  <a:fillRect l="-378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5C2039-D820-7340-97D7-582A1C9AF370}"/>
              </a:ext>
            </a:extLst>
          </p:cNvPr>
          <p:cNvSpPr txBox="1"/>
          <p:nvPr/>
        </p:nvSpPr>
        <p:spPr>
          <a:xfrm>
            <a:off x="4160281" y="3195961"/>
            <a:ext cx="245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o.w</a:t>
            </a:r>
            <a:r>
              <a:rPr lang="en-US" sz="2800" dirty="0"/>
              <a:t>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3BDE5D-B38A-4C47-915B-D1D3F9A63EB7}"/>
                  </a:ext>
                </a:extLst>
              </p:cNvPr>
              <p:cNvSpPr/>
              <p:nvPr/>
            </p:nvSpPr>
            <p:spPr>
              <a:xfrm>
                <a:off x="1737883" y="1981298"/>
                <a:ext cx="2568652" cy="2067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8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3BDE5D-B38A-4C47-915B-D1D3F9A6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883" y="1981298"/>
                <a:ext cx="2568652" cy="2067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5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204F-EE23-8E46-86BE-D16FC23C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518143-0439-5A49-A2F1-85C91DF99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b="1" i="1" dirty="0">
                    <a:latin typeface="Cambria Math" charset="0"/>
                  </a:rPr>
                  <a:t> </a:t>
                </a:r>
                <a:endParaRPr lang="en-US" dirty="0"/>
              </a:p>
              <a:p>
                <a:r>
                  <a:rPr lang="en-US" dirty="0"/>
                  <a:t>If we lose track of the original graph, </a:t>
                </a:r>
              </a:p>
              <a:p>
                <a:r>
                  <a:rPr lang="en-US" dirty="0"/>
                  <a:t>we can’t estimate the norm</a:t>
                </a:r>
              </a:p>
              <a:p>
                <a:r>
                  <a:rPr lang="en-US" b="1" dirty="0"/>
                  <a:t>Stopping time argument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518143-0439-5A49-A2F1-85C91DF99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2EC60A-7FE6-4048-9A37-55BD5CD0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3654550"/>
            <a:ext cx="3797300" cy="32034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2DC652-CC72-854D-8651-25E6FCC98ACA}"/>
              </a:ext>
            </a:extLst>
          </p:cNvPr>
          <p:cNvCxnSpPr/>
          <p:nvPr/>
        </p:nvCxnSpPr>
        <p:spPr>
          <a:xfrm>
            <a:off x="2108200" y="3876800"/>
            <a:ext cx="3613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FD159-C32B-A941-8CFC-4996158AE75D}"/>
              </a:ext>
            </a:extLst>
          </p:cNvPr>
          <p:cNvCxnSpPr/>
          <p:nvPr/>
        </p:nvCxnSpPr>
        <p:spPr>
          <a:xfrm>
            <a:off x="2120900" y="5121400"/>
            <a:ext cx="36131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574312-9885-F742-B694-D0FF28E5098B}"/>
              </a:ext>
            </a:extLst>
          </p:cNvPr>
          <p:cNvCxnSpPr/>
          <p:nvPr/>
        </p:nvCxnSpPr>
        <p:spPr>
          <a:xfrm>
            <a:off x="2120900" y="6404100"/>
            <a:ext cx="3613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E38A2F2-5ACE-C946-A2A8-8C5593EDC93A}"/>
              </a:ext>
            </a:extLst>
          </p:cNvPr>
          <p:cNvSpPr/>
          <p:nvPr/>
        </p:nvSpPr>
        <p:spPr>
          <a:xfrm>
            <a:off x="6938720" y="4859790"/>
            <a:ext cx="1929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Bad regions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86403C-CBA0-BE41-834C-6850B4C0105E}"/>
              </a:ext>
            </a:extLst>
          </p:cNvPr>
          <p:cNvCxnSpPr>
            <a:cxnSpLocks/>
          </p:cNvCxnSpPr>
          <p:nvPr/>
        </p:nvCxnSpPr>
        <p:spPr>
          <a:xfrm flipH="1" flipV="1">
            <a:off x="5880100" y="3784600"/>
            <a:ext cx="1058621" cy="1075190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1C070A-2011-BF43-8053-96123A874A47}"/>
              </a:ext>
            </a:extLst>
          </p:cNvPr>
          <p:cNvCxnSpPr>
            <a:cxnSpLocks/>
          </p:cNvCxnSpPr>
          <p:nvPr/>
        </p:nvCxnSpPr>
        <p:spPr>
          <a:xfrm flipH="1">
            <a:off x="5772150" y="5321349"/>
            <a:ext cx="1166570" cy="1124142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5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36E3-3420-4443-81C9-3458B76F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3B5E4-0D21-834B-BB2A-F3D39C00A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≼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en-US" dirty="0"/>
                  <a:t>	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≼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dirty="0"/>
                          <m:t>	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	</a:t>
                </a:r>
              </a:p>
              <a:p>
                <a:endParaRPr lang="en-US" dirty="0"/>
              </a:p>
              <a:p>
                <a:r>
                  <a:rPr lang="en-US" dirty="0"/>
                  <a:t>But then edges get resampled.</a:t>
                </a:r>
              </a:p>
              <a:p>
                <a:endParaRPr lang="en-US" dirty="0"/>
              </a:p>
              <a:p>
                <a:r>
                  <a:rPr lang="en-US" dirty="0"/>
                  <a:t>Geometric sequence for variance, roughly.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3B5E4-0D21-834B-BB2A-F3D39C00A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79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DA09-8A1E-3F40-9134-D467623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Resparsification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A481E-6B0F-0248-9434-CE8528FFB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time we accumulate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sparsify</a:t>
                </a:r>
                <a:r>
                  <a:rPr lang="en-US" dirty="0"/>
                  <a:t> down to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and continue</a:t>
                </a:r>
              </a:p>
              <a:p>
                <a:endParaRPr lang="en-US" dirty="0"/>
              </a:p>
              <a:p>
                <a:r>
                  <a:rPr lang="en-US" dirty="0"/>
                  <a:t>[K.PPS’17]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space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edge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sparsifier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Shave a log off many algorithms</a:t>
                </a:r>
              </a:p>
              <a:p>
                <a:r>
                  <a:rPr lang="en-US" dirty="0"/>
                  <a:t>that do repeated matrix sampling…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A481E-6B0F-0248-9434-CE8528FFB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3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15660"/>
                <a:ext cx="8422585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mbria Math" charset="0"/>
                    <a:cs typeface="Calibri" panose="020F0502020204030204" pitchFamily="34" charset="0"/>
                  </a:rPr>
                  <a:t>[ST04]: solving Laplacian linear equations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charset="0"/>
                    <a:cs typeface="Calibri" panose="020F0502020204030204" pitchFamily="34" charset="0"/>
                  </a:rPr>
                  <a:t> time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0" dirty="0">
                    <a:ea typeface="Cambria Math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libri" panose="020F0502020204030204" pitchFamily="34" charset="0"/>
                      </a:rPr>
                      <m:t>⋮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mbria Math" charset="0"/>
                    <a:cs typeface="Calibri" panose="020F0502020204030204" pitchFamily="34" charset="0"/>
                  </a:rPr>
                  <a:t>[KS16]: simple algorithm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15660"/>
                <a:ext cx="8422585" cy="5405816"/>
              </a:xfrm>
              <a:blipFill>
                <a:blip r:embed="rId3"/>
                <a:stretch>
                  <a:fillRect l="-1353" t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78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Solving a Laplacian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𝒃</m:t>
                    </m:r>
                  </m:oMath>
                </a14:m>
                <a:r>
                  <a:rPr lang="en-US" sz="2800" b="1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 b="1" dirty="0"/>
                  <a:t>Gaussian Elimination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sz="2800" dirty="0"/>
                  <a:t>, upper triangular matrix, </a:t>
                </a:r>
                <a:r>
                  <a:rPr lang="en-US" sz="2800" dirty="0" err="1"/>
                  <a:t>s.t.</a:t>
                </a:r>
                <a:endParaRPr lang="en-US" sz="2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 dirty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𝖀</m:t>
                      </m:r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lang="en-US" sz="2800" b="1" i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 dirty="0"/>
                  <a:t>Then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𝒃</m:t>
                      </m:r>
                    </m:oMath>
                  </m:oMathPara>
                </a14:m>
                <a:endParaRPr lang="en-US" sz="2800" b="1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2376" y="4937541"/>
                <a:ext cx="4760570" cy="53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Easy to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𝖀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𝖀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−⊤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76" y="4937541"/>
                <a:ext cx="4760570" cy="539315"/>
              </a:xfrm>
              <a:prstGeom prst="rect">
                <a:avLst/>
              </a:prstGeom>
              <a:blipFill>
                <a:blip r:embed="rId4"/>
                <a:stretch>
                  <a:fillRect l="-2394" t="-11628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9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Laplacian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𝑳𝒙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𝒃</m:t>
                    </m:r>
                  </m:oMath>
                </a14:m>
                <a:r>
                  <a:rPr lang="en-US" b="1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b="1" dirty="0"/>
                  <a:t>Approximate Gaussian Elimination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dirty="0"/>
                  <a:t>, upper triangular matrix,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b="1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𝖀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0.5</m:t>
                          </m:r>
                        </m:sub>
                      </m:sSub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lang="en-US" b="1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dirty="0"/>
                  <a:t> is sparse.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iterations to get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𝜀</m:t>
                    </m:r>
                  </m:oMath>
                </a14:m>
                <a:r>
                  <a:rPr lang="en-US" dirty="0"/>
                  <a:t>-approximate solution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8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b="1" dirty="0"/>
                  <a:t>Theorem </a:t>
                </a:r>
                <a:r>
                  <a:rPr lang="en-US" dirty="0"/>
                  <a:t>[</a:t>
                </a:r>
                <a:r>
                  <a:rPr lang="en-US" b="1" dirty="0"/>
                  <a:t>K</a:t>
                </a:r>
                <a:r>
                  <a:rPr lang="en-US" dirty="0"/>
                  <a:t>S]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𝑳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Laplacian</a:t>
                </a:r>
                <a:r>
                  <a:rPr lang="en-US" dirty="0"/>
                  <a:t> matrix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non-zeros,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can find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 an upper triangular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non-zeros,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s.t.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w.h.p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b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𝖀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≈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𝟓</m:t>
                          </m:r>
                        </m:sub>
                      </m:sSub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17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72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dirty="0"/>
                  <a:t>, upper triangular matrix, </a:t>
                </a:r>
                <a:r>
                  <a:rPr lang="en-US" dirty="0" err="1"/>
                  <a:t>s.t</a:t>
                </a:r>
                <a:r>
                  <a:rPr lang="en-US" dirty="0"/>
                  <a:t> 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𝖀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⊤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𝑴</m:t>
                    </m:r>
                  </m:oMath>
                </a14:m>
                <a:endParaRPr lang="en-US" b="1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2825638"/>
            <a:ext cx="2832100" cy="14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76226" y="3265167"/>
                <a:ext cx="795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226" y="3265167"/>
                <a:ext cx="79521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9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67" y="4658645"/>
            <a:ext cx="2476500" cy="1282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11" y="2006721"/>
            <a:ext cx="2476500" cy="1282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767" y="4590033"/>
            <a:ext cx="4724400" cy="135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650" y="3436892"/>
                <a:ext cx="851535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a typeface="Helvetica" charset="0"/>
                    <a:cs typeface="Helvetica" charset="0"/>
                  </a:rPr>
                  <a:t>Find the rank-1 matrix that agrees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𝑴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800" dirty="0">
                  <a:ea typeface="Helvetica" charset="0"/>
                  <a:cs typeface="Helvetica" charset="0"/>
                </a:endParaRPr>
              </a:p>
              <a:p>
                <a:r>
                  <a:rPr lang="en-US" sz="2800" dirty="0">
                    <a:ea typeface="Helvetica" charset="0"/>
                    <a:cs typeface="Helvetica" charset="0"/>
                  </a:rPr>
                  <a:t>on the first row and column.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36892"/>
                <a:ext cx="8515350" cy="954107"/>
              </a:xfrm>
              <a:prstGeom prst="rect">
                <a:avLst/>
              </a:prstGeom>
              <a:blipFill rotWithShape="0">
                <a:blip r:embed="rId6"/>
                <a:stretch>
                  <a:fillRect l="-1432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86737" y="2010876"/>
            <a:ext cx="2222223" cy="25047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6737" y="2017608"/>
            <a:ext cx="393424" cy="128526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44745" y="4670221"/>
            <a:ext cx="2222223" cy="25047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44745" y="4670268"/>
            <a:ext cx="393424" cy="128526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16084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9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of Scalar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charset="0"/>
                  </a:rPr>
                  <a:t>	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	</a:t>
                </a:r>
                <a:r>
                  <a:rPr lang="en-US" dirty="0"/>
                  <a:t> 	</a:t>
                </a:r>
                <a:endParaRPr lang="en-US" i="1" dirty="0">
                  <a:latin typeface="Cambria Math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E655F6-FB91-CA42-8431-417CCB5E6613}"/>
              </a:ext>
            </a:extLst>
          </p:cNvPr>
          <p:cNvCxnSpPr>
            <a:cxnSpLocks/>
          </p:cNvCxnSpPr>
          <p:nvPr/>
        </p:nvCxnSpPr>
        <p:spPr>
          <a:xfrm flipH="1">
            <a:off x="1188720" y="2430018"/>
            <a:ext cx="2962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FDBE-B8AC-B644-B1AB-53715A16EE45}"/>
              </a:ext>
            </a:extLst>
          </p:cNvPr>
          <p:cNvCxnSpPr>
            <a:cxnSpLocks/>
          </p:cNvCxnSpPr>
          <p:nvPr/>
        </p:nvCxnSpPr>
        <p:spPr>
          <a:xfrm flipH="1">
            <a:off x="1188720" y="2856738"/>
            <a:ext cx="13167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3E2BF-6A49-4D4D-AF6A-02E05116A865}"/>
                  </a:ext>
                </a:extLst>
              </p:cNvPr>
              <p:cNvSpPr txBox="1"/>
              <p:nvPr/>
            </p:nvSpPr>
            <p:spPr>
              <a:xfrm>
                <a:off x="3373259" y="2605761"/>
                <a:ext cx="4295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3E2BF-6A49-4D4D-AF6A-02E05116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59" y="2605761"/>
                <a:ext cx="4295553" cy="523220"/>
              </a:xfrm>
              <a:prstGeom prst="rect">
                <a:avLst/>
              </a:prstGeom>
              <a:blipFill>
                <a:blip r:embed="rId4"/>
                <a:stretch>
                  <a:fillRect l="-5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9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3703864" y="4642417"/>
            <a:ext cx="2476500" cy="1299255"/>
            <a:chOff x="3703864" y="3120142"/>
            <a:chExt cx="2476500" cy="12992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864" y="3120142"/>
              <a:ext cx="2476500" cy="12827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833858" y="3134089"/>
              <a:ext cx="2222223" cy="250475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33859" y="3134136"/>
              <a:ext cx="393424" cy="128526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4" y="2005894"/>
            <a:ext cx="2781300" cy="12827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047" y="2015084"/>
            <a:ext cx="2273300" cy="1282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28650" y="3437446"/>
            <a:ext cx="7351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Subtract the rank 1 matrix.</a:t>
            </a:r>
          </a:p>
          <a:p>
            <a:r>
              <a:rPr lang="en-US" sz="2800" dirty="0">
                <a:ea typeface="Helvetica" charset="0"/>
                <a:cs typeface="Helvetica" charset="0"/>
              </a:rPr>
              <a:t>We have </a:t>
            </a:r>
            <a:r>
              <a:rPr lang="en-US" sz="2800" b="1" dirty="0">
                <a:ea typeface="Helvetica" charset="0"/>
                <a:cs typeface="Helvetica" charset="0"/>
              </a:rPr>
              <a:t>eliminated the first variable.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886737" y="2014145"/>
            <a:ext cx="2222223" cy="25047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6737" y="2017608"/>
            <a:ext cx="393424" cy="128526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36546" y="2015168"/>
            <a:ext cx="2052305" cy="25047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36546" y="2011308"/>
            <a:ext cx="274305" cy="129570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05" y="2615615"/>
            <a:ext cx="190500" cy="76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45705" y="2005895"/>
            <a:ext cx="2715832" cy="1518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21284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95062E-6 L 0.00174 -0.381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8650" y="3437446"/>
            <a:ext cx="4367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The remaining matrix is PSD.</a:t>
            </a:r>
            <a:endParaRPr lang="en-US" sz="2800" b="1" dirty="0">
              <a:ea typeface="Helvetica" charset="0"/>
              <a:cs typeface="Helvetic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47" y="2015084"/>
            <a:ext cx="2273300" cy="128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37346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35802E-6 L -0.64653 -0.002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2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5104" y="2004859"/>
            <a:ext cx="2273300" cy="1282700"/>
            <a:chOff x="715104" y="1147609"/>
            <a:chExt cx="2273300" cy="12827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104" y="1147609"/>
              <a:ext cx="2273300" cy="12827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259654" y="1466649"/>
              <a:ext cx="1644205" cy="2837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54" y="1466650"/>
              <a:ext cx="393474" cy="96365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28650" y="3436892"/>
            <a:ext cx="87675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Find rank-1 matrix that agrees with</a:t>
            </a:r>
          </a:p>
          <a:p>
            <a:r>
              <a:rPr lang="en-US" sz="2800" dirty="0">
                <a:ea typeface="Helvetica" charset="0"/>
                <a:cs typeface="Helvetica" charset="0"/>
              </a:rPr>
              <a:t>our matrix on the </a:t>
            </a:r>
            <a:r>
              <a:rPr lang="en-US" sz="2800" b="1" dirty="0">
                <a:ea typeface="Helvetica" charset="0"/>
                <a:cs typeface="Helvetica" charset="0"/>
              </a:rPr>
              <a:t>next</a:t>
            </a:r>
            <a:r>
              <a:rPr lang="en-US" sz="2800" dirty="0">
                <a:ea typeface="Helvetica" charset="0"/>
                <a:cs typeface="Helvetica" charset="0"/>
              </a:rPr>
              <a:t> row and column.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27" y="4569348"/>
            <a:ext cx="4508500" cy="1358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72028" y="4931355"/>
            <a:ext cx="1644205" cy="28377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72027" y="4931356"/>
            <a:ext cx="393474" cy="96365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3668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8650" y="3436892"/>
            <a:ext cx="76831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Subtract the rank 1 matrix.</a:t>
            </a:r>
          </a:p>
          <a:p>
            <a:r>
              <a:rPr lang="en-US" sz="2800" dirty="0">
                <a:ea typeface="Helvetica" charset="0"/>
                <a:cs typeface="Helvetica" charset="0"/>
              </a:rPr>
              <a:t>We have </a:t>
            </a:r>
            <a:r>
              <a:rPr lang="en-US" sz="2800" b="1" dirty="0">
                <a:ea typeface="Helvetica" charset="0"/>
                <a:cs typeface="Helvetica" charset="0"/>
              </a:rPr>
              <a:t>eliminated the second variable.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5104" y="2004859"/>
            <a:ext cx="2273300" cy="1282700"/>
            <a:chOff x="715104" y="1147609"/>
            <a:chExt cx="2273300" cy="12827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104" y="1147609"/>
              <a:ext cx="2273300" cy="12827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259654" y="1466649"/>
              <a:ext cx="1644205" cy="2837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54" y="1466650"/>
              <a:ext cx="393474" cy="96365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56827" y="4634666"/>
            <a:ext cx="2273300" cy="1282700"/>
            <a:chOff x="3770682" y="3181665"/>
            <a:chExt cx="2273300" cy="1282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0682" y="3181665"/>
              <a:ext cx="2273300" cy="12827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285882" y="3478357"/>
              <a:ext cx="1644205" cy="28377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85882" y="3478358"/>
              <a:ext cx="393474" cy="96365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921" y="2635323"/>
            <a:ext cx="165100" cy="25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015" y="2004859"/>
            <a:ext cx="2057400" cy="1282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435" y="2607404"/>
            <a:ext cx="190500" cy="76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199633" y="2323626"/>
            <a:ext cx="1470234" cy="28377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199633" y="2323627"/>
            <a:ext cx="351841" cy="96365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182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0.00261 -0.38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49" y="2767836"/>
            <a:ext cx="2542062" cy="1322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8650" y="3191027"/>
                <a:ext cx="795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027"/>
                <a:ext cx="79521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28650" y="2155741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Helvetica" charset="0"/>
                <a:cs typeface="Helvetica" charset="0"/>
              </a:rPr>
              <a:t>Repeat until all parts written as rank 1 terms.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19" y="4248918"/>
            <a:ext cx="7945652" cy="13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17583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49" y="2767836"/>
            <a:ext cx="2542062" cy="13223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8" y="4301847"/>
            <a:ext cx="5245100" cy="128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2155741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Helvetica" charset="0"/>
                <a:cs typeface="Helvetica" charset="0"/>
              </a:rPr>
              <a:t>Repeat until all parts written as rank 1 terms.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8650" y="3191027"/>
                <a:ext cx="795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027"/>
                <a:ext cx="79521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15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49" y="2767836"/>
            <a:ext cx="2542062" cy="132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73" y="4236533"/>
            <a:ext cx="5245100" cy="135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78604" y="4700540"/>
                <a:ext cx="1229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sz="2200" b="1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𝖀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4" y="4700540"/>
                <a:ext cx="12299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0" y="2155741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Helvetica" charset="0"/>
                <a:cs typeface="Helvetica" charset="0"/>
              </a:rPr>
              <a:t>Repeat until all parts written as rank 1 terms.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28650" y="3191027"/>
                <a:ext cx="795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027"/>
                <a:ext cx="79521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06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What is special about Gaussian Elimination on Laplacians?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The </a:t>
            </a:r>
            <a:r>
              <a:rPr lang="en-US" b="1" dirty="0"/>
              <a:t>remaining matrix </a:t>
            </a:r>
            <a:r>
              <a:rPr lang="en-US" dirty="0"/>
              <a:t>is always Laplacian.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3536482"/>
            <a:ext cx="3187700" cy="134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63479" y="3994138"/>
                <a:ext cx="69743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b="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79" y="3994138"/>
                <a:ext cx="69743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94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What is special about Gaussian Elimination on Laplacians?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The </a:t>
            </a:r>
            <a:r>
              <a:rPr lang="en-US" b="1" dirty="0"/>
              <a:t>remaining matrix </a:t>
            </a:r>
            <a:r>
              <a:rPr lang="en-US" dirty="0"/>
              <a:t>is always Laplacian.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3536482"/>
            <a:ext cx="6057900" cy="134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63479" y="3994138"/>
                <a:ext cx="69743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b="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79" y="3994138"/>
                <a:ext cx="69743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262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View of Gaussian Elimination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What is special about Gaussian Elimination on Laplacians?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The </a:t>
            </a:r>
            <a:r>
              <a:rPr lang="en-US" b="1" dirty="0"/>
              <a:t>remaining matrix </a:t>
            </a:r>
            <a:r>
              <a:rPr lang="en-US" dirty="0"/>
              <a:t>is always Laplacian.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52" y="3538234"/>
            <a:ext cx="2705100" cy="1346200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 rot="5400000">
            <a:off x="6323206" y="4184440"/>
            <a:ext cx="226217" cy="1721644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47231" y="5158834"/>
            <a:ext cx="279579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 new Laplacian!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373" y="3913549"/>
            <a:ext cx="1600200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442" y="3473464"/>
            <a:ext cx="24130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63479" y="3994138"/>
                <a:ext cx="69743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b="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79" y="3994138"/>
                <a:ext cx="69743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2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of Scalar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charset="0"/>
                  </a:rPr>
                  <a:t>	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	</a:t>
                </a:r>
                <a:r>
                  <a:rPr lang="en-US" dirty="0"/>
                  <a:t> 	</a:t>
                </a:r>
                <a:endParaRPr lang="en-US" i="1" dirty="0">
                  <a:latin typeface="Cambria Math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E655F6-FB91-CA42-8431-417CCB5E6613}"/>
              </a:ext>
            </a:extLst>
          </p:cNvPr>
          <p:cNvCxnSpPr>
            <a:cxnSpLocks/>
          </p:cNvCxnSpPr>
          <p:nvPr/>
        </p:nvCxnSpPr>
        <p:spPr>
          <a:xfrm flipH="1">
            <a:off x="1188720" y="2430018"/>
            <a:ext cx="2962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FDBE-B8AC-B644-B1AB-53715A16EE45}"/>
              </a:ext>
            </a:extLst>
          </p:cNvPr>
          <p:cNvCxnSpPr>
            <a:cxnSpLocks/>
          </p:cNvCxnSpPr>
          <p:nvPr/>
        </p:nvCxnSpPr>
        <p:spPr>
          <a:xfrm flipH="1">
            <a:off x="1188720" y="2856738"/>
            <a:ext cx="13167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3E2BF-6A49-4D4D-AF6A-02E05116A865}"/>
                  </a:ext>
                </a:extLst>
              </p:cNvPr>
              <p:cNvSpPr txBox="1"/>
              <p:nvPr/>
            </p:nvSpPr>
            <p:spPr>
              <a:xfrm>
                <a:off x="3373259" y="2605761"/>
                <a:ext cx="4295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3E2BF-6A49-4D4D-AF6A-02E05116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59" y="2605761"/>
                <a:ext cx="4295553" cy="523220"/>
              </a:xfrm>
              <a:prstGeom prst="rect">
                <a:avLst/>
              </a:prstGeom>
              <a:blipFill>
                <a:blip r:embed="rId4"/>
                <a:stretch>
                  <a:fillRect l="-59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13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Gaussian Elimination Slow?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ea typeface="Cambria Math" charset="0"/>
                    <a:cs typeface="Cambria Math" charset="0"/>
                  </a:rPr>
                  <a:t>Solving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by Gaussian Elimination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can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time.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The main issue is </a:t>
                </a:r>
                <a:r>
                  <a:rPr lang="en-US" b="1" dirty="0"/>
                  <a:t>fill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" name="Straight Connector 8"/>
          <p:cNvCxnSpPr>
            <a:stCxn id="10" idx="5"/>
            <a:endCxn id="12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0" idx="5"/>
            <a:endCxn id="14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0" idx="5"/>
            <a:endCxn id="13" idx="2"/>
          </p:cNvCxnSpPr>
          <p:nvPr/>
        </p:nvCxnSpPr>
        <p:spPr>
          <a:xfrm>
            <a:off x="1259187" y="3849986"/>
            <a:ext cx="1188525" cy="7010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5"/>
            <a:endCxn id="11" idx="2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36923" y="3453682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923" y="3453682"/>
                <a:ext cx="233504" cy="384721"/>
              </a:xfrm>
              <a:prstGeom prst="rect">
                <a:avLst/>
              </a:prstGeom>
              <a:blipFill rotWithShape="0">
                <a:blip r:embed="rId4"/>
                <a:stretch>
                  <a:fillRect r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01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Gaussian Elimination Slow?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ea typeface="Cambria Math" charset="0"/>
                    <a:cs typeface="Cambria Math" charset="0"/>
                  </a:rPr>
                  <a:t>Solving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by Gaussian Elimination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can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time.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The main issue is </a:t>
                </a:r>
                <a:r>
                  <a:rPr lang="en-US" b="1" dirty="0"/>
                  <a:t>fill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Connector 20"/>
          <p:cNvCxnSpPr>
            <a:stCxn id="22" idx="5"/>
            <a:endCxn id="24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2" idx="5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" idx="5"/>
            <a:endCxn id="25" idx="2"/>
          </p:cNvCxnSpPr>
          <p:nvPr/>
        </p:nvCxnSpPr>
        <p:spPr>
          <a:xfrm>
            <a:off x="1259187" y="3849986"/>
            <a:ext cx="1188525" cy="701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" idx="5"/>
            <a:endCxn id="23" idx="2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36923" y="3453682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923" y="3453682"/>
                <a:ext cx="233504" cy="384721"/>
              </a:xfrm>
              <a:prstGeom prst="rect">
                <a:avLst/>
              </a:prstGeom>
              <a:blipFill rotWithShape="0">
                <a:blip r:embed="rId4"/>
                <a:stretch>
                  <a:fillRect r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132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ea typeface="Cambria Math" charset="0"/>
                    <a:cs typeface="Cambria Math" charset="0"/>
                  </a:rPr>
                  <a:t>Solving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by Gaussian Elimination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can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time.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The main issue is </a:t>
                </a:r>
                <a:r>
                  <a:rPr lang="en-US" b="1" dirty="0"/>
                  <a:t>fill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Gaussian Elimination Slow?</a:t>
            </a:r>
          </a:p>
        </p:txBody>
      </p:sp>
      <p:sp>
        <p:nvSpPr>
          <p:cNvPr id="6" name="Freeform 5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noFill/>
          <a:ln w="28575">
            <a:solidFill>
              <a:srgbClr val="FF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5" name="Straight Connector 14"/>
          <p:cNvCxnSpPr>
            <a:stCxn id="8" idx="5"/>
            <a:endCxn id="10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12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11" idx="2"/>
          </p:cNvCxnSpPr>
          <p:nvPr/>
        </p:nvCxnSpPr>
        <p:spPr>
          <a:xfrm>
            <a:off x="1259187" y="3849986"/>
            <a:ext cx="1188525" cy="70103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5"/>
            <a:endCxn id="9" idx="2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6" name="Straight Connector 25"/>
          <p:cNvCxnSpPr>
            <a:stCxn id="52" idx="6"/>
            <a:endCxn id="53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2" idx="6"/>
            <a:endCxn id="54" idx="0"/>
          </p:cNvCxnSpPr>
          <p:nvPr/>
        </p:nvCxnSpPr>
        <p:spPr>
          <a:xfrm>
            <a:off x="5730134" y="4553209"/>
            <a:ext cx="366207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3" idx="2"/>
            <a:endCxn id="54" idx="0"/>
          </p:cNvCxnSpPr>
          <p:nvPr/>
        </p:nvCxnSpPr>
        <p:spPr>
          <a:xfrm flipH="1">
            <a:off x="6096341" y="4553209"/>
            <a:ext cx="385095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1" idx="4"/>
            <a:endCxn id="54" idx="0"/>
          </p:cNvCxnSpPr>
          <p:nvPr/>
        </p:nvCxnSpPr>
        <p:spPr>
          <a:xfrm>
            <a:off x="6096340" y="4217545"/>
            <a:ext cx="0" cy="674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1" idx="4"/>
            <a:endCxn id="52" idx="6"/>
          </p:cNvCxnSpPr>
          <p:nvPr/>
        </p:nvCxnSpPr>
        <p:spPr>
          <a:xfrm flipH="1">
            <a:off x="5730134" y="4217545"/>
            <a:ext cx="366207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3" idx="2"/>
            <a:endCxn id="51" idx="4"/>
          </p:cNvCxnSpPr>
          <p:nvPr/>
        </p:nvCxnSpPr>
        <p:spPr>
          <a:xfrm flipH="1" flipV="1">
            <a:off x="6096341" y="4217545"/>
            <a:ext cx="385095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50689" y="3225982"/>
            <a:ext cx="2291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ea typeface="Cambria Math" charset="0"/>
                <a:cs typeface="Cambria Math" charset="0"/>
              </a:rPr>
              <a:t>New Laplacian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36923" y="3453682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923" y="2596431"/>
                <a:ext cx="233504" cy="384721"/>
              </a:xfrm>
              <a:prstGeom prst="rect">
                <a:avLst/>
              </a:prstGeom>
              <a:blipFill rotWithShape="0">
                <a:blip r:embed="rId8"/>
                <a:stretch>
                  <a:fillRect r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41609" y="5471654"/>
                <a:ext cx="46040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Elimination creates a clique</a:t>
                </a:r>
              </a:p>
              <a:p>
                <a:r>
                  <a:rPr lang="en-US" sz="2800" dirty="0"/>
                  <a:t>on the neighbors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09" y="5471654"/>
                <a:ext cx="4604025" cy="954107"/>
              </a:xfrm>
              <a:prstGeom prst="rect">
                <a:avLst/>
              </a:prstGeom>
              <a:blipFill rotWithShape="0">
                <a:blip r:embed="rId10"/>
                <a:stretch>
                  <a:fillRect l="-2649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3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48" grpId="0" animBg="1"/>
      <p:bldP spid="37" grpId="0"/>
      <p:bldP spid="33" grpId="0" animBg="1"/>
      <p:bldP spid="4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ea typeface="Cambria Math" charset="0"/>
                    <a:cs typeface="Cambria Math" charset="0"/>
                  </a:rPr>
                  <a:t>Solving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by Gaussian Elimination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can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time.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The main issue is </a:t>
                </a:r>
                <a:r>
                  <a:rPr lang="en-US" b="1" dirty="0"/>
                  <a:t>fill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Gaussian Elimination Slow?</a:t>
            </a:r>
          </a:p>
        </p:txBody>
      </p:sp>
      <p:sp>
        <p:nvSpPr>
          <p:cNvPr id="6" name="Freeform 5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noFill/>
          <a:ln w="28575">
            <a:solidFill>
              <a:srgbClr val="FF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5" name="Straight Connector 14"/>
          <p:cNvCxnSpPr>
            <a:stCxn id="8" idx="5"/>
            <a:endCxn id="10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12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11" idx="2"/>
          </p:cNvCxnSpPr>
          <p:nvPr/>
        </p:nvCxnSpPr>
        <p:spPr>
          <a:xfrm>
            <a:off x="1259187" y="3849986"/>
            <a:ext cx="1188525" cy="70103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5"/>
            <a:endCxn id="9" idx="2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36923" y="3453682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923" y="2596431"/>
                <a:ext cx="233504" cy="384721"/>
              </a:xfrm>
              <a:prstGeom prst="rect">
                <a:avLst/>
              </a:prstGeom>
              <a:blipFill rotWithShape="0">
                <a:blip r:embed="rId7"/>
                <a:stretch>
                  <a:fillRect r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841610" y="5476099"/>
            <a:ext cx="527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Laplacian cliques can be </a:t>
            </a:r>
            <a:r>
              <a:rPr lang="en-US" sz="2800" dirty="0" err="1"/>
              <a:t>sparsified</a:t>
            </a:r>
            <a:r>
              <a:rPr lang="en-US" sz="2800" dirty="0"/>
              <a:t>!</a:t>
            </a:r>
          </a:p>
        </p:txBody>
      </p:sp>
      <p:sp>
        <p:nvSpPr>
          <p:cNvPr id="57" name="Oval 56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096341" y="4553209"/>
            <a:ext cx="385095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730134" y="4206115"/>
            <a:ext cx="366207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6341" y="4217545"/>
            <a:ext cx="385095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50689" y="3225982"/>
            <a:ext cx="2291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ea typeface="Cambria Math" charset="0"/>
                <a:cs typeface="Cambria Math" charset="0"/>
              </a:rPr>
              <a:t>New Laplacian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69352" y="4069608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2" y="4069608"/>
                <a:ext cx="53091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3244643"/>
                <a:ext cx="693587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56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rabicPeriod"/>
                  <a:defRPr/>
                </a:pPr>
                <a:r>
                  <a:rPr lang="en-US" dirty="0"/>
                  <a:t> Pick a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/>
                  <a:t> to eliminate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Add the clique created by eliminating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Repeat until done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013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rabicPeriod"/>
                  <a:defRPr/>
                </a:pPr>
                <a:r>
                  <a:rPr lang="en-US" dirty="0"/>
                  <a:t> Pick a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/>
                  <a:t> to eliminate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Add the clique created by eliminating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Repeat until done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813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rabicPeriod"/>
                  <a:defRPr/>
                </a:pPr>
                <a:r>
                  <a:rPr lang="en-US" dirty="0"/>
                  <a:t> Pick a </a:t>
                </a:r>
                <a:r>
                  <a:rPr lang="en-US" dirty="0">
                    <a:solidFill>
                      <a:srgbClr val="FF0000"/>
                    </a:solidFill>
                  </a:rPr>
                  <a:t>random</a:t>
                </a:r>
                <a:r>
                  <a:rPr lang="en-US" dirty="0"/>
                  <a:t>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/>
                  <a:t> to eliminate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Add the clique created by eliminating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Repeat until done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491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rabicPeriod"/>
                  <a:defRPr/>
                </a:pPr>
                <a:r>
                  <a:rPr lang="en-US" dirty="0"/>
                  <a:t> Pick a </a:t>
                </a:r>
                <a:r>
                  <a:rPr lang="en-US" dirty="0">
                    <a:solidFill>
                      <a:srgbClr val="FF0000"/>
                    </a:solidFill>
                  </a:rPr>
                  <a:t>random</a:t>
                </a:r>
                <a:r>
                  <a:rPr lang="en-US" dirty="0"/>
                  <a:t>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/>
                  <a:t> to eliminate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Sample</a:t>
                </a:r>
                <a:r>
                  <a:rPr lang="en-US" dirty="0"/>
                  <a:t> the clique created by eliminating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r>
                  <a:rPr lang="en-US" dirty="0"/>
                  <a:t> Repeat until done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AutoNum type="arabicPeriod"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Resembles </a:t>
                </a:r>
                <a:r>
                  <a:rPr lang="en-US" b="1" dirty="0"/>
                  <a:t>randomized</a:t>
                </a:r>
                <a:r>
                  <a:rPr lang="en-US" dirty="0"/>
                  <a:t> Incomplete </a:t>
                </a:r>
                <a:r>
                  <a:rPr lang="en-US" dirty="0" err="1"/>
                  <a:t>Cholesky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4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Oval 4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59187" y="3849986"/>
            <a:ext cx="1188525" cy="7010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3339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8" name="Straight Connector 47"/>
          <p:cNvCxnSpPr>
            <a:stCxn id="49" idx="5"/>
            <a:endCxn id="51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9" idx="5"/>
            <a:endCxn id="53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9" idx="5"/>
          </p:cNvCxnSpPr>
          <p:nvPr/>
        </p:nvCxnSpPr>
        <p:spPr>
          <a:xfrm>
            <a:off x="1259187" y="3849986"/>
            <a:ext cx="1188525" cy="701037"/>
          </a:xfrm>
          <a:prstGeom prst="line">
            <a:avLst/>
          </a:prstGeom>
          <a:ln w="2857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9" idx="5"/>
            <a:endCxn id="50" idx="2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6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793"/>
            <a:ext cx="7886700" cy="1325563"/>
          </a:xfrm>
        </p:spPr>
        <p:txBody>
          <a:bodyPr/>
          <a:lstStyle/>
          <a:p>
            <a:r>
              <a:rPr lang="en-US" dirty="0"/>
              <a:t>Concentration of Scalar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883399"/>
                <a:ext cx="9030739" cy="54058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Freedman’s Inequality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Bernstein’s Inequality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𝑋</m:t>
                    </m:r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i="1" dirty="0">
                    <a:latin typeface="Cambria Math" charset="0"/>
                  </a:rPr>
                  <a:t>	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	</a:t>
                </a:r>
                <a:r>
                  <a:rPr lang="en-US" dirty="0"/>
                  <a:t> 	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i="1" dirty="0">
                    <a:latin typeface="Cambria Math" charset="0"/>
                  </a:rPr>
                  <a:t>	</a:t>
                </a:r>
                <a:endParaRPr lang="en-US" sz="2600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b="1" i="1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ℙ</m:t>
                      </m:r>
                      <m:r>
                        <a:rPr lang="en-US" i="1">
                          <a:latin typeface="Cambria Math" charset="0"/>
                        </a:rPr>
                        <m:t>[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883399"/>
                <a:ext cx="9030739" cy="5405816"/>
              </a:xfrm>
              <a:blipFill>
                <a:blip r:embed="rId3"/>
                <a:stretch>
                  <a:fillRect l="-1262"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54D1D0-88D4-E64C-83FD-549B7420EC52}"/>
              </a:ext>
            </a:extLst>
          </p:cNvPr>
          <p:cNvCxnSpPr>
            <a:cxnSpLocks/>
          </p:cNvCxnSpPr>
          <p:nvPr/>
        </p:nvCxnSpPr>
        <p:spPr>
          <a:xfrm flipH="1">
            <a:off x="1188720" y="2430018"/>
            <a:ext cx="2962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052758-74CD-354D-92F4-F7ED1E12BF5C}"/>
              </a:ext>
            </a:extLst>
          </p:cNvPr>
          <p:cNvCxnSpPr>
            <a:cxnSpLocks/>
          </p:cNvCxnSpPr>
          <p:nvPr/>
        </p:nvCxnSpPr>
        <p:spPr>
          <a:xfrm flipH="1">
            <a:off x="660548" y="1584891"/>
            <a:ext cx="33372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F02C1D-C2F4-9A4A-9184-F76A1B3A4B39}"/>
              </a:ext>
            </a:extLst>
          </p:cNvPr>
          <p:cNvCxnSpPr>
            <a:cxnSpLocks/>
          </p:cNvCxnSpPr>
          <p:nvPr/>
        </p:nvCxnSpPr>
        <p:spPr>
          <a:xfrm flipH="1">
            <a:off x="1188720" y="2856738"/>
            <a:ext cx="13167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3AF285-6158-8340-9EFB-25D2B5D5557C}"/>
              </a:ext>
            </a:extLst>
          </p:cNvPr>
          <p:cNvCxnSpPr>
            <a:cxnSpLocks/>
          </p:cNvCxnSpPr>
          <p:nvPr/>
        </p:nvCxnSpPr>
        <p:spPr>
          <a:xfrm flipH="1">
            <a:off x="1266306" y="3724032"/>
            <a:ext cx="19174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84FA9C-DE2F-0247-909B-F7F4BD298111}"/>
                  </a:ext>
                </a:extLst>
              </p:cNvPr>
              <p:cNvSpPr txBox="1"/>
              <p:nvPr/>
            </p:nvSpPr>
            <p:spPr>
              <a:xfrm>
                <a:off x="3373259" y="2595128"/>
                <a:ext cx="4295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84FA9C-DE2F-0247-909B-F7F4BD298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59" y="2595128"/>
                <a:ext cx="4295553" cy="523220"/>
              </a:xfrm>
              <a:prstGeom prst="rect">
                <a:avLst/>
              </a:prstGeom>
              <a:blipFill>
                <a:blip r:embed="rId4"/>
                <a:stretch>
                  <a:fillRect l="-59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7889E-476D-E848-A8C7-BB5410E15F49}"/>
                  </a:ext>
                </a:extLst>
              </p:cNvPr>
              <p:cNvSpPr txBox="1"/>
              <p:nvPr/>
            </p:nvSpPr>
            <p:spPr>
              <a:xfrm>
                <a:off x="3373259" y="3452034"/>
                <a:ext cx="7158210" cy="54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latin typeface="Cambria Math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previous</m:t>
                            </m:r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steps</m:t>
                            </m:r>
                          </m:e>
                        </m:d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b="1" i="1" dirty="0">
                    <a:latin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7889E-476D-E848-A8C7-BB5410E15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59" y="3452034"/>
                <a:ext cx="7158210" cy="543995"/>
              </a:xfrm>
              <a:prstGeom prst="rect">
                <a:avLst/>
              </a:prstGeom>
              <a:blipFill>
                <a:blip r:embed="rId5"/>
                <a:stretch>
                  <a:fillRect l="-7270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717361-5640-6442-A075-FFFAE41AB5C8}"/>
                  </a:ext>
                </a:extLst>
              </p:cNvPr>
              <p:cNvSpPr txBox="1"/>
              <p:nvPr/>
            </p:nvSpPr>
            <p:spPr>
              <a:xfrm>
                <a:off x="7484111" y="5399351"/>
                <a:ext cx="76675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sz="2600" b="1" i="1" dirty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717361-5640-6442-A075-FFFAE41AB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11" y="5399351"/>
                <a:ext cx="76675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8494E-9B0D-3846-BDCB-7E5BFDC37307}"/>
                  </a:ext>
                </a:extLst>
              </p:cNvPr>
              <p:cNvSpPr txBox="1"/>
              <p:nvPr/>
            </p:nvSpPr>
            <p:spPr>
              <a:xfrm>
                <a:off x="3373259" y="4065122"/>
                <a:ext cx="7158210" cy="54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previous</m:t>
                                </m:r>
                                <m: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steps</m:t>
                                </m:r>
                              </m:e>
                            </m:d>
                          </m:e>
                        </m:nary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6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sz="2600" b="1" i="1" dirty="0">
                    <a:latin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8494E-9B0D-3846-BDCB-7E5BFDC37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59" y="4065122"/>
                <a:ext cx="7158210" cy="543995"/>
              </a:xfrm>
              <a:prstGeom prst="rect">
                <a:avLst/>
              </a:prstGeom>
              <a:blipFill>
                <a:blip r:embed="rId7"/>
                <a:stretch>
                  <a:fillRect l="-2305" t="-10909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030E68-7876-8748-BC06-297C20285F9F}"/>
              </a:ext>
            </a:extLst>
          </p:cNvPr>
          <p:cNvCxnSpPr>
            <a:cxnSpLocks/>
          </p:cNvCxnSpPr>
          <p:nvPr/>
        </p:nvCxnSpPr>
        <p:spPr>
          <a:xfrm flipH="1">
            <a:off x="3489916" y="3724031"/>
            <a:ext cx="41788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5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8" name="Straight Connector 47"/>
          <p:cNvCxnSpPr>
            <a:stCxn id="49" idx="5"/>
            <a:endCxn id="51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9" idx="5"/>
            <a:endCxn id="53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9" idx="5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6" idx="2"/>
          </p:cNvCxnSpPr>
          <p:nvPr/>
        </p:nvCxnSpPr>
        <p:spPr>
          <a:xfrm>
            <a:off x="1257001" y="3861120"/>
            <a:ext cx="1190711" cy="6899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8" name="Straight Connector 47"/>
          <p:cNvCxnSpPr>
            <a:stCxn id="49" idx="5"/>
            <a:endCxn id="51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9" idx="5"/>
            <a:endCxn id="53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9" idx="5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6" idx="2"/>
          </p:cNvCxnSpPr>
          <p:nvPr/>
        </p:nvCxnSpPr>
        <p:spPr>
          <a:xfrm>
            <a:off x="1257001" y="3861120"/>
            <a:ext cx="1190711" cy="689902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</p:spTree>
    <p:extLst>
      <p:ext uri="{BB962C8B-B14F-4D97-AF65-F5344CB8AC3E}">
        <p14:creationId xmlns:p14="http://schemas.microsoft.com/office/powerpoint/2010/main" val="3925893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8" name="Straight Connector 47"/>
          <p:cNvCxnSpPr>
            <a:stCxn id="49" idx="5"/>
            <a:endCxn id="51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9" idx="5"/>
            <a:endCxn id="53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9" idx="5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6" idx="2"/>
          </p:cNvCxnSpPr>
          <p:nvPr/>
        </p:nvCxnSpPr>
        <p:spPr>
          <a:xfrm>
            <a:off x="1257001" y="3861120"/>
            <a:ext cx="1190711" cy="689902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</p:spTree>
    <p:extLst>
      <p:ext uri="{BB962C8B-B14F-4D97-AF65-F5344CB8AC3E}">
        <p14:creationId xmlns:p14="http://schemas.microsoft.com/office/powerpoint/2010/main" val="1440751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>
            <a:stCxn id="46" idx="2"/>
            <a:endCxn id="43" idx="5"/>
          </p:cNvCxnSpPr>
          <p:nvPr/>
        </p:nvCxnSpPr>
        <p:spPr>
          <a:xfrm flipH="1" flipV="1">
            <a:off x="1259187" y="3849986"/>
            <a:ext cx="1188525" cy="701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9" name="Straight Connector 48"/>
          <p:cNvCxnSpPr>
            <a:stCxn id="49" idx="5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3" idx="5"/>
            <a:endCxn id="44" idx="2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37" idx="0"/>
            <a:endCxn id="36" idx="2"/>
          </p:cNvCxnSpPr>
          <p:nvPr/>
        </p:nvCxnSpPr>
        <p:spPr>
          <a:xfrm flipV="1">
            <a:off x="6096341" y="4553209"/>
            <a:ext cx="385095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</p:spTree>
    <p:extLst>
      <p:ext uri="{BB962C8B-B14F-4D97-AF65-F5344CB8AC3E}">
        <p14:creationId xmlns:p14="http://schemas.microsoft.com/office/powerpoint/2010/main" val="788635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>
            <a:stCxn id="36" idx="2"/>
            <a:endCxn id="33" idx="4"/>
          </p:cNvCxnSpPr>
          <p:nvPr/>
        </p:nvCxnSpPr>
        <p:spPr>
          <a:xfrm flipH="1" flipV="1">
            <a:off x="6096341" y="4217545"/>
            <a:ext cx="385095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8" name="Straight Connector 47"/>
          <p:cNvCxnSpPr>
            <a:stCxn id="49" idx="5"/>
            <a:endCxn id="51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9" idx="5"/>
            <a:endCxn id="53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9" idx="5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6" idx="2"/>
          </p:cNvCxnSpPr>
          <p:nvPr/>
        </p:nvCxnSpPr>
        <p:spPr>
          <a:xfrm>
            <a:off x="1257001" y="3861120"/>
            <a:ext cx="1190711" cy="6899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6" idx="2"/>
          </p:cNvCxnSpPr>
          <p:nvPr/>
        </p:nvCxnSpPr>
        <p:spPr>
          <a:xfrm flipV="1">
            <a:off x="6096341" y="4553210"/>
            <a:ext cx="385095" cy="33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256801" y="3850242"/>
            <a:ext cx="712625" cy="275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</p:spTree>
    <p:extLst>
      <p:ext uri="{BB962C8B-B14F-4D97-AF65-F5344CB8AC3E}">
        <p14:creationId xmlns:p14="http://schemas.microsoft.com/office/powerpoint/2010/main" val="308877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>
            <a:stCxn id="36" idx="2"/>
            <a:endCxn id="33" idx="4"/>
          </p:cNvCxnSpPr>
          <p:nvPr/>
        </p:nvCxnSpPr>
        <p:spPr>
          <a:xfrm flipH="1" flipV="1">
            <a:off x="6096341" y="4217545"/>
            <a:ext cx="385095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8" name="Straight Connector 47"/>
          <p:cNvCxnSpPr>
            <a:stCxn id="49" idx="5"/>
            <a:endCxn id="51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9" idx="5"/>
            <a:endCxn id="53" idx="0"/>
          </p:cNvCxnSpPr>
          <p:nvPr/>
        </p:nvCxnSpPr>
        <p:spPr>
          <a:xfrm>
            <a:off x="1259186" y="3849986"/>
            <a:ext cx="803430" cy="1039611"/>
          </a:xfrm>
          <a:prstGeom prst="line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9" idx="5"/>
          </p:cNvCxnSpPr>
          <p:nvPr/>
        </p:nvCxnSpPr>
        <p:spPr>
          <a:xfrm>
            <a:off x="1259187" y="3849986"/>
            <a:ext cx="712625" cy="275547"/>
          </a:xfrm>
          <a:prstGeom prst="line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6" idx="2"/>
          </p:cNvCxnSpPr>
          <p:nvPr/>
        </p:nvCxnSpPr>
        <p:spPr>
          <a:xfrm>
            <a:off x="1257001" y="3861120"/>
            <a:ext cx="1190711" cy="689902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6" idx="2"/>
          </p:cNvCxnSpPr>
          <p:nvPr/>
        </p:nvCxnSpPr>
        <p:spPr>
          <a:xfrm flipV="1">
            <a:off x="6096341" y="4553210"/>
            <a:ext cx="385095" cy="33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256801" y="3850242"/>
            <a:ext cx="712625" cy="275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3" idx="5"/>
            <a:endCxn id="45" idx="0"/>
          </p:cNvCxnSpPr>
          <p:nvPr/>
        </p:nvCxnSpPr>
        <p:spPr>
          <a:xfrm>
            <a:off x="1259186" y="3849986"/>
            <a:ext cx="274500" cy="6112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3" idx="4"/>
            <a:endCxn id="35" idx="6"/>
          </p:cNvCxnSpPr>
          <p:nvPr/>
        </p:nvCxnSpPr>
        <p:spPr>
          <a:xfrm flipH="1">
            <a:off x="5730134" y="4217545"/>
            <a:ext cx="366207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</p:spTree>
    <p:extLst>
      <p:ext uri="{BB962C8B-B14F-4D97-AF65-F5344CB8AC3E}">
        <p14:creationId xmlns:p14="http://schemas.microsoft.com/office/powerpoint/2010/main" val="23812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>
            <a:stCxn id="36" idx="2"/>
            <a:endCxn id="33" idx="4"/>
          </p:cNvCxnSpPr>
          <p:nvPr/>
        </p:nvCxnSpPr>
        <p:spPr>
          <a:xfrm flipH="1" flipV="1">
            <a:off x="6096341" y="4217545"/>
            <a:ext cx="385095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907188" y="3797846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45360" y="461392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/>
          <p:cNvSpPr/>
          <p:nvPr/>
        </p:nvSpPr>
        <p:spPr>
          <a:xfrm>
            <a:off x="6005535" y="403789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48523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81435" y="44633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5535" y="48917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934957" y="3785678"/>
            <a:ext cx="2719327" cy="1548622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4172" y="369664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71811" y="4035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44288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447711" y="44611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71811" y="488959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6" name="Straight Connector 25"/>
          <p:cNvCxnSpPr>
            <a:stCxn id="35" idx="6"/>
            <a:endCxn id="36" idx="2"/>
          </p:cNvCxnSpPr>
          <p:nvPr/>
        </p:nvCxnSpPr>
        <p:spPr>
          <a:xfrm>
            <a:off x="5730133" y="4553209"/>
            <a:ext cx="7513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6" idx="2"/>
          </p:cNvCxnSpPr>
          <p:nvPr/>
        </p:nvCxnSpPr>
        <p:spPr>
          <a:xfrm flipV="1">
            <a:off x="6096341" y="4553210"/>
            <a:ext cx="385095" cy="33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3" idx="4"/>
            <a:endCxn id="35" idx="6"/>
          </p:cNvCxnSpPr>
          <p:nvPr/>
        </p:nvCxnSpPr>
        <p:spPr>
          <a:xfrm flipH="1">
            <a:off x="5730134" y="4217545"/>
            <a:ext cx="366207" cy="335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1936" y="355687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1707" y="454562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38818" y="493316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28225" y="439847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58372" y="3849986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36035" y="383389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96035" y="42895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20135" y="482458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06579" y="457215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pick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insert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with weight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7886700" cy="5405816"/>
              </a:xfrm>
              <a:blipFill rotWithShape="0">
                <a:blip r:embed="rId3"/>
                <a:stretch>
                  <a:fillRect l="-1546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Sample a Clique</a:t>
            </a:r>
          </a:p>
        </p:txBody>
      </p:sp>
    </p:spTree>
    <p:extLst>
      <p:ext uri="{BB962C8B-B14F-4D97-AF65-F5344CB8AC3E}">
        <p14:creationId xmlns:p14="http://schemas.microsoft.com/office/powerpoint/2010/main" val="2153905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by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Goal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𝖀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𝖀</m:t>
                      </m:r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r>
                        <a:rPr lang="en-US" b="1" i="1"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lang="en-US" b="1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Approach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𝖀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𝖀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𝑳</m:t>
                    </m:r>
                  </m:oMath>
                </a14:m>
                <a:endParaRPr lang="en-US" b="1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𝖀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𝖀</m:t>
                    </m:r>
                  </m:oMath>
                </a14:m>
                <a:r>
                  <a:rPr lang="en-US" dirty="0"/>
                  <a:t> concentrated around expectation</a:t>
                </a:r>
              </a:p>
              <a:p>
                <a:endParaRPr lang="en-US" dirty="0"/>
              </a:p>
              <a:p>
                <a:r>
                  <a:rPr lang="en-US" dirty="0"/>
                  <a:t>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𝖀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𝖀</m:t>
                    </m:r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  <m:r>
                      <a:rPr lang="en-US" b="1" i="1">
                        <a:latin typeface="Cambria Math" charset="0"/>
                      </a:rPr>
                      <m:t>𝑳</m:t>
                    </m:r>
                  </m:oMath>
                </a14:m>
                <a:r>
                  <a:rPr lang="en-US" dirty="0"/>
                  <a:t>  w. high probability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482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Consider eliminating the first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8719" y="3955273"/>
            <a:ext cx="1625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</a:t>
            </a:r>
          </a:p>
          <a:p>
            <a:r>
              <a:rPr lang="en-US" sz="2800" dirty="0"/>
              <a:t>Laplacian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0999" y="3955272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Rank 1</a:t>
            </a:r>
          </a:p>
          <a:p>
            <a:r>
              <a:rPr lang="en-US" sz="2800" dirty="0"/>
              <a:t>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1" y="3948156"/>
            <a:ext cx="294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Remaining </a:t>
            </a:r>
            <a:r>
              <a:rPr lang="en-US" sz="2800"/>
              <a:t>graph </a:t>
            </a:r>
          </a:p>
          <a:p>
            <a:r>
              <a:rPr lang="en-US" sz="2800"/>
              <a:t>+ </a:t>
            </a:r>
            <a:r>
              <a:rPr lang="en-US" sz="2800" dirty="0"/>
              <a:t>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5743" y="2463023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3" y="2463023"/>
                <a:ext cx="8866033" cy="14446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77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Consider eliminating the first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90999" y="3955276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Rank 1</a:t>
            </a:r>
          </a:p>
          <a:p>
            <a:r>
              <a:rPr lang="en-US" sz="2800" dirty="0"/>
              <a:t>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1" y="3948160"/>
            <a:ext cx="294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Remaining graph </a:t>
            </a:r>
          </a:p>
          <a:p>
            <a:r>
              <a:rPr lang="en-US" sz="2800" dirty="0"/>
              <a:t>+ </a:t>
            </a:r>
            <a:r>
              <a:rPr lang="en-US" sz="2800" dirty="0" err="1">
                <a:solidFill>
                  <a:srgbClr val="FF0000"/>
                </a:solidFill>
              </a:rPr>
              <a:t>sparsified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5743" y="2463027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3" y="2463027"/>
                <a:ext cx="8866033" cy="14446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36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of Scalar 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Freedman’s Inequality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𝑋</m:t>
                    </m:r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i="1" dirty="0">
                    <a:latin typeface="Cambria Math" charset="0"/>
                  </a:rPr>
                  <a:t>	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b="1" i="1" dirty="0">
                    <a:latin typeface="Cambria Math" charset="0"/>
                  </a:rPr>
                  <a:t> 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ℙ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previous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steps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lit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b="1" i="1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ℙ</m:t>
                      </m:r>
                      <m:r>
                        <a:rPr lang="en-US" i="1">
                          <a:latin typeface="Cambria Math" charset="0"/>
                        </a:rPr>
                        <m:t>[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229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Consider eliminating the first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90999" y="3955276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Rank 1</a:t>
            </a:r>
          </a:p>
          <a:p>
            <a:r>
              <a:rPr lang="en-US" sz="2800" dirty="0"/>
              <a:t>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1" y="3948160"/>
            <a:ext cx="294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Remaining graph </a:t>
            </a:r>
          </a:p>
          <a:p>
            <a:r>
              <a:rPr lang="en-US" sz="2800" dirty="0"/>
              <a:t>+ </a:t>
            </a:r>
            <a:r>
              <a:rPr lang="en-US" sz="2800" dirty="0" err="1">
                <a:solidFill>
                  <a:srgbClr val="FF0000"/>
                </a:solidFill>
              </a:rPr>
              <a:t>sparsified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5743" y="2463027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3" y="2463027"/>
                <a:ext cx="8866033" cy="14446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839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Consider eliminating the first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5743" y="2463029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3" y="2463029"/>
                <a:ext cx="8866033" cy="14446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590999" y="3955278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Rank 1</a:t>
            </a:r>
          </a:p>
          <a:p>
            <a:r>
              <a:rPr lang="en-US" sz="2800" dirty="0"/>
              <a:t>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1" y="3948162"/>
            <a:ext cx="294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Remaining graph </a:t>
            </a:r>
          </a:p>
          <a:p>
            <a:r>
              <a:rPr lang="en-US" sz="2800" dirty="0"/>
              <a:t>+ </a:t>
            </a:r>
            <a:r>
              <a:rPr lang="en-US" sz="2800" dirty="0" err="1"/>
              <a:t>sparsified</a:t>
            </a:r>
            <a:r>
              <a:rPr lang="en-US" sz="2800" dirty="0"/>
              <a:t> clique</a:t>
            </a:r>
          </a:p>
        </p:txBody>
      </p:sp>
    </p:spTree>
    <p:extLst>
      <p:ext uri="{BB962C8B-B14F-4D97-AF65-F5344CB8AC3E}">
        <p14:creationId xmlns:p14="http://schemas.microsoft.com/office/powerpoint/2010/main" val="4252333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Consider eliminating the first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5743" y="2463029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3" y="2463029"/>
                <a:ext cx="8866033" cy="14446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590999" y="3955278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Rank 1</a:t>
            </a:r>
          </a:p>
          <a:p>
            <a:r>
              <a:rPr lang="en-US" sz="2800" dirty="0"/>
              <a:t>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1" y="3948162"/>
            <a:ext cx="294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Remaining graph </a:t>
            </a:r>
          </a:p>
          <a:p>
            <a:r>
              <a:rPr lang="en-US" sz="2800" dirty="0"/>
              <a:t>+ </a:t>
            </a:r>
            <a:r>
              <a:rPr lang="en-US" sz="2800" dirty="0" err="1"/>
              <a:t>sparsified</a:t>
            </a:r>
            <a:r>
              <a:rPr lang="en-US" sz="2800" dirty="0"/>
              <a:t> 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2243" y="5018494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3" y="5018494"/>
                <a:ext cx="8866033" cy="1444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43124" y="5479197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Suppose</a:t>
            </a:r>
          </a:p>
        </p:txBody>
      </p:sp>
    </p:spTree>
    <p:extLst>
      <p:ext uri="{BB962C8B-B14F-4D97-AF65-F5344CB8AC3E}">
        <p14:creationId xmlns:p14="http://schemas.microsoft.com/office/powerpoint/2010/main" val="4283816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Consider eliminating the first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5743" y="2463029"/>
                <a:ext cx="8866033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⊤</m:t>
                          </m:r>
                        </m:sup>
                      </m:sSup>
                      <m: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3" y="2463029"/>
                <a:ext cx="8866033" cy="14446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590999" y="3955278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Rank 1</a:t>
            </a:r>
          </a:p>
          <a:p>
            <a:r>
              <a:rPr lang="en-US" sz="2800" dirty="0"/>
              <a:t>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1" y="3948162"/>
            <a:ext cx="294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Remaining graph </a:t>
            </a:r>
          </a:p>
          <a:p>
            <a:r>
              <a:rPr lang="en-US" sz="2800" dirty="0"/>
              <a:t>+ </a:t>
            </a:r>
            <a:r>
              <a:rPr lang="en-US" sz="2800" dirty="0" err="1"/>
              <a:t>sparsified</a:t>
            </a:r>
            <a:r>
              <a:rPr lang="en-US" sz="2800" dirty="0"/>
              <a:t> 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45346" y="5502120"/>
                <a:ext cx="2214563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𝑳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346" y="5502120"/>
                <a:ext cx="2214563" cy="448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43124" y="547919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1308123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in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our approximation after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eliminations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If we ensure at each step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Then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51308" y="5719527"/>
                <a:ext cx="2273315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308" y="5719527"/>
                <a:ext cx="2273315" cy="448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9996" y="3044548"/>
                <a:ext cx="6842054" cy="1444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  <m:e>
                                      <m:r>
                                        <a:rPr lang="uk-UA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uk-UA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6" y="3044548"/>
                <a:ext cx="6842054" cy="144462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725887" y="4604548"/>
            <a:ext cx="2563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Sparsified</a:t>
            </a:r>
            <a:r>
              <a:rPr lang="en-US" sz="2800" dirty="0"/>
              <a:t> clique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19888" y="4610380"/>
            <a:ext cx="1095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91F97-CD4B-0C48-9EEC-728CF5C12A27}"/>
                  </a:ext>
                </a:extLst>
              </p:cNvPr>
              <p:cNvSpPr txBox="1"/>
              <p:nvPr/>
            </p:nvSpPr>
            <p:spPr>
              <a:xfrm>
                <a:off x="3439433" y="6220501"/>
                <a:ext cx="5421548" cy="49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𝑳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𝑳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previous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steps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91F97-CD4B-0C48-9EEC-728CF5C1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33" y="6220501"/>
                <a:ext cx="5421548" cy="494494"/>
              </a:xfrm>
              <a:prstGeom prst="rect">
                <a:avLst/>
              </a:prstGeom>
              <a:blipFill>
                <a:blip r:embed="rId6"/>
                <a:stretch>
                  <a:fillRect l="-935" r="-93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3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1D23-3D47-DC49-AFE8-8FF4B05C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Predictable Quadratic Variation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25283-D11C-0841-88FC-281AE223D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752856" cy="5405816"/>
              </a:xfrm>
            </p:spPr>
            <p:txBody>
              <a:bodyPr/>
              <a:lstStyle/>
              <a:p>
                <a:r>
                  <a:rPr lang="en-US" b="1" dirty="0"/>
                  <a:t>Predictable quadratic variation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b="1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1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𝑿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prev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steps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Want to show	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b="1" dirty="0"/>
                  <a:t>Promise: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≼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25283-D11C-0841-88FC-281AE223D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752856" cy="5405816"/>
              </a:xfrm>
              <a:blipFill>
                <a:blip r:embed="rId3"/>
                <a:stretch>
                  <a:fillRect l="-1449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221E8-784F-9440-9419-9DAB1611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959" y="4722555"/>
            <a:ext cx="1998921" cy="199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5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32976" y="3721731"/>
                <a:ext cx="5046894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∈                         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latin typeface="Cambria Math" charset="0"/>
                        </a:rPr>
                        <m:t>≼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76" y="3721731"/>
                <a:ext cx="5046894" cy="11378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2838057" y="203449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381045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313957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38057" y="28883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562655" y="2549808"/>
            <a:ext cx="7513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62656" y="2549808"/>
            <a:ext cx="366207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928863" y="2549808"/>
            <a:ext cx="385095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28862" y="2214144"/>
            <a:ext cx="0" cy="674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562656" y="2214144"/>
            <a:ext cx="366207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928863" y="2214144"/>
            <a:ext cx="385095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767479" y="1782278"/>
            <a:ext cx="2143426" cy="1408713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19488" y="2222395"/>
                <a:ext cx="45557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488" y="2222395"/>
                <a:ext cx="455574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1979422" y="1706520"/>
            <a:ext cx="181610" cy="179651"/>
          </a:xfrm>
          <a:prstGeom prst="ellipse">
            <a:avLst/>
          </a:prstGeom>
          <a:noFill/>
          <a:ln w="28575">
            <a:solidFill>
              <a:srgbClr val="FF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134436" y="1859862"/>
            <a:ext cx="274500" cy="6112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4436" y="1859862"/>
            <a:ext cx="803430" cy="10396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34437" y="1859862"/>
            <a:ext cx="1188525" cy="70103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437" y="1859862"/>
            <a:ext cx="712625" cy="27554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00503" y="1475141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503" y="1475141"/>
                <a:ext cx="233504" cy="384721"/>
              </a:xfrm>
              <a:prstGeom prst="rect">
                <a:avLst/>
              </a:prstGeom>
              <a:blipFill rotWithShape="0">
                <a:blip r:embed="rId5"/>
                <a:stretch>
                  <a:fillRect r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5760200" y="203449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303188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36100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760200" y="28883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484798" y="2549808"/>
            <a:ext cx="751302" cy="0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4799" y="2549808"/>
            <a:ext cx="366207" cy="338574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851006" y="2549808"/>
            <a:ext cx="385095" cy="338574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51005" y="2214144"/>
            <a:ext cx="0" cy="674239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484799" y="2214144"/>
            <a:ext cx="366207" cy="335665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851006" y="2214144"/>
            <a:ext cx="385095" cy="335665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4689622" y="1782278"/>
            <a:ext cx="2143426" cy="1408713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622646" y="1475141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646" y="1475141"/>
                <a:ext cx="233504" cy="384721"/>
              </a:xfrm>
              <a:prstGeom prst="rect">
                <a:avLst/>
              </a:prstGeom>
              <a:blipFill rotWithShape="0">
                <a:blip r:embed="rId6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4901565" y="1706520"/>
            <a:ext cx="181610" cy="1796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056579" y="1859862"/>
            <a:ext cx="274500" cy="6112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56579" y="1859862"/>
            <a:ext cx="803430" cy="1039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56580" y="1859862"/>
            <a:ext cx="1188525" cy="701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56580" y="1859862"/>
            <a:ext cx="712625" cy="275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39334" y="4592065"/>
            <a:ext cx="14612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elim</a:t>
            </a:r>
            <a:r>
              <a:rPr lang="en-US" sz="1600" dirty="0"/>
              <a:t>. clique of</a:t>
            </a:r>
          </a:p>
        </p:txBody>
      </p:sp>
    </p:spTree>
    <p:extLst>
      <p:ext uri="{BB962C8B-B14F-4D97-AF65-F5344CB8AC3E}">
        <p14:creationId xmlns:p14="http://schemas.microsoft.com/office/powerpoint/2010/main" val="3681417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2120" y="3436830"/>
                <a:ext cx="5046894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∈                         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latin typeface="Cambria Math" charset="0"/>
                        </a:rPr>
                        <m:t>≼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20" y="3436830"/>
                <a:ext cx="5046894" cy="1137876"/>
              </a:xfrm>
              <a:prstGeom prst="rect">
                <a:avLst/>
              </a:prstGeom>
              <a:blipFill>
                <a:blip r:embed="rId3"/>
                <a:stretch>
                  <a:fillRect l="-503" t="-130000" r="-4523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2838057" y="203449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381045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313957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38057" y="28883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562655" y="2549808"/>
            <a:ext cx="7513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62656" y="2549808"/>
            <a:ext cx="366207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928863" y="2549808"/>
            <a:ext cx="385095" cy="338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28862" y="2214144"/>
            <a:ext cx="0" cy="674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562656" y="2214144"/>
            <a:ext cx="366207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928863" y="2214144"/>
            <a:ext cx="385095" cy="335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767479" y="1782278"/>
            <a:ext cx="2143426" cy="1408713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19488" y="2222395"/>
                <a:ext cx="45557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488" y="2222395"/>
                <a:ext cx="455574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1979422" y="1706520"/>
            <a:ext cx="181610" cy="179651"/>
          </a:xfrm>
          <a:prstGeom prst="ellipse">
            <a:avLst/>
          </a:prstGeom>
          <a:noFill/>
          <a:ln w="28575">
            <a:solidFill>
              <a:srgbClr val="FF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134436" y="1859862"/>
            <a:ext cx="274500" cy="6112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4436" y="1859862"/>
            <a:ext cx="803430" cy="1039611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34437" y="1859862"/>
            <a:ext cx="1188525" cy="70103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34437" y="1859862"/>
            <a:ext cx="712625" cy="275547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00503" y="1475141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503" y="1475141"/>
                <a:ext cx="233504" cy="384721"/>
              </a:xfrm>
              <a:prstGeom prst="rect">
                <a:avLst/>
              </a:prstGeom>
              <a:blipFill rotWithShape="0">
                <a:blip r:embed="rId5"/>
                <a:stretch>
                  <a:fillRect r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5760200" y="203449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303188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36100" y="24599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760200" y="288838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484798" y="2549808"/>
            <a:ext cx="751302" cy="0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4799" y="2549808"/>
            <a:ext cx="366207" cy="338574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851006" y="2549808"/>
            <a:ext cx="385095" cy="338574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51005" y="2214144"/>
            <a:ext cx="0" cy="674239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484799" y="2214144"/>
            <a:ext cx="366207" cy="335665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851006" y="2214144"/>
            <a:ext cx="385095" cy="335665"/>
          </a:xfrm>
          <a:prstGeom prst="line">
            <a:avLst/>
          </a:prstGeom>
          <a:ln w="28575">
            <a:solidFill>
              <a:srgbClr val="FF000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4689622" y="1782278"/>
            <a:ext cx="2143426" cy="1408713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622646" y="1475141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646" y="1475141"/>
                <a:ext cx="233504" cy="384721"/>
              </a:xfrm>
              <a:prstGeom prst="rect">
                <a:avLst/>
              </a:prstGeom>
              <a:blipFill rotWithShape="0">
                <a:blip r:embed="rId6"/>
                <a:stretch>
                  <a:fillRect r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4901565" y="1706520"/>
            <a:ext cx="181610" cy="1796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056579" y="1859862"/>
            <a:ext cx="274500" cy="6112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56579" y="1859862"/>
            <a:ext cx="803430" cy="1039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56580" y="1859862"/>
            <a:ext cx="1188525" cy="701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56580" y="1859862"/>
            <a:ext cx="712625" cy="275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78478" y="4307164"/>
            <a:ext cx="14612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elim</a:t>
            </a:r>
            <a:r>
              <a:rPr lang="en-US" sz="1600" dirty="0"/>
              <a:t>. clique of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850049" y="4964316"/>
            <a:ext cx="2366738" cy="1119639"/>
            <a:chOff x="4019705" y="4184002"/>
            <a:chExt cx="2366738" cy="1119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019705" y="4184002"/>
                  <a:ext cx="2366738" cy="953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≼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  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𝑳</m:t>
                                </m:r>
                              </m:e>
                            </m:acc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705" y="4184002"/>
                  <a:ext cx="2366738" cy="953466"/>
                </a:xfrm>
                <a:prstGeom prst="rect">
                  <a:avLst/>
                </a:prstGeom>
                <a:blipFill>
                  <a:blip r:embed="rId7"/>
                  <a:stretch>
                    <a:fillRect r="-1604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4601952" y="4780421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# vertices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88397" y="5004657"/>
            <a:ext cx="2315634" cy="1119639"/>
            <a:chOff x="4019705" y="4184002"/>
            <a:chExt cx="2315634" cy="1119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019705" y="4184002"/>
                  <a:ext cx="2315634" cy="898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  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 smtClean="0">
                                <a:latin typeface="Cambria Math" charset="0"/>
                              </a:rPr>
                              <m:t>𝑰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705" y="4184002"/>
                  <a:ext cx="2315634" cy="898964"/>
                </a:xfrm>
                <a:prstGeom prst="rect">
                  <a:avLst/>
                </a:prstGeom>
                <a:blipFill>
                  <a:blip r:embed="rId8"/>
                  <a:stretch>
                    <a:fillRect t="-4225"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4601952" y="4780421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# vertices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84900" y="4967613"/>
            <a:ext cx="2527038" cy="1122108"/>
            <a:chOff x="2786514" y="4174532"/>
            <a:chExt cx="2527038" cy="112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2786514" y="4174532"/>
                  <a:ext cx="2527038" cy="9584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sz="2800" b="0" i="0" dirty="0" smtClean="0">
                                    <a:solidFill>
                                      <a:schemeClr val="accent1"/>
                                    </a:solidFill>
                                  </a:rPr>
                                  <m:t>current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dirty="0" smtClean="0">
                                    <a:solidFill>
                                      <a:schemeClr val="accent1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accent1"/>
                                    </a:solidFill>
                                  </a:rPr>
                                  <m:t>lap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accent1"/>
                                    </a:solidFill>
                                  </a:rPr>
                                  <m:t>.</m:t>
                                </m:r>
                              </m:e>
                            </m:acc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514" y="4174532"/>
                  <a:ext cx="2527038" cy="95840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/>
            <p:cNvSpPr txBox="1"/>
            <p:nvPr/>
          </p:nvSpPr>
          <p:spPr>
            <a:xfrm>
              <a:off x="3476144" y="4773420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# vertices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DF7706-E380-624C-ACAE-0C6F849B5790}"/>
              </a:ext>
            </a:extLst>
          </p:cNvPr>
          <p:cNvCxnSpPr>
            <a:cxnSpLocks/>
          </p:cNvCxnSpPr>
          <p:nvPr/>
        </p:nvCxnSpPr>
        <p:spPr>
          <a:xfrm flipV="1">
            <a:off x="3985935" y="5731716"/>
            <a:ext cx="97129" cy="538305"/>
          </a:xfrm>
          <a:prstGeom prst="straightConnector1">
            <a:avLst/>
          </a:prstGeom>
          <a:ln w="1174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107CAB5-3536-014D-8A7F-0ABE47D8AC2B}"/>
              </a:ext>
            </a:extLst>
          </p:cNvPr>
          <p:cNvSpPr txBox="1"/>
          <p:nvPr/>
        </p:nvSpPr>
        <p:spPr>
          <a:xfrm>
            <a:off x="3313957" y="6275572"/>
            <a:ext cx="416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WARNING: only true </a:t>
            </a:r>
            <a:r>
              <a:rPr lang="en-US" sz="2800" dirty="0" err="1">
                <a:solidFill>
                  <a:srgbClr val="FF0000"/>
                </a:solidFill>
              </a:rPr>
              <a:t>w.h.p</a:t>
            </a:r>
            <a:r>
              <a:rPr lang="en-US" sz="2800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7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77967" y="4373415"/>
                <a:ext cx="2580322" cy="89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𝑰</m:t>
                          </m:r>
                          <m: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967" y="4373415"/>
                <a:ext cx="2580322" cy="897425"/>
              </a:xfrm>
              <a:prstGeom prst="rect">
                <a:avLst/>
              </a:prstGeom>
              <a:blipFill>
                <a:blip r:embed="rId3"/>
                <a:stretch>
                  <a:fillRect t="-2778" r="-98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Recall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𝔼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≼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Putting it together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1032976" y="3721731"/>
            <a:ext cx="5046894" cy="1208888"/>
            <a:chOff x="1032976" y="3721731"/>
            <a:chExt cx="5046894" cy="1208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32976" y="3721731"/>
                  <a:ext cx="5046894" cy="11378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∈                        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𝑣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8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US" sz="2800" i="1">
                            <a:latin typeface="Cambria Math" charset="0"/>
                          </a:rPr>
                          <m:t>≼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∋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976" y="3721731"/>
                  <a:ext cx="5046894" cy="113787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1939334" y="4592065"/>
              <a:ext cx="14612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elim</a:t>
              </a:r>
              <a:r>
                <a:rPr lang="en-US" sz="1600" dirty="0"/>
                <a:t>. clique of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68793" y="4928407"/>
            <a:ext cx="2315634" cy="1119639"/>
            <a:chOff x="4019705" y="4184002"/>
            <a:chExt cx="2315634" cy="1119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019705" y="4184002"/>
                  <a:ext cx="2315634" cy="8989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  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 smtClean="0">
                                <a:latin typeface="Cambria Math" charset="0"/>
                              </a:rPr>
                              <m:t>𝑰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705" y="4184002"/>
                  <a:ext cx="2315634" cy="898964"/>
                </a:xfrm>
                <a:prstGeom prst="rect">
                  <a:avLst/>
                </a:prstGeom>
                <a:blipFill>
                  <a:blip r:embed="rId6"/>
                  <a:stretch>
                    <a:fillRect t="-2778" r="-1639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4601952" y="4780421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# vertices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65392" y="4304615"/>
                <a:ext cx="3702809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∈                         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𝔼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latin typeface="Cambria Math" charset="0"/>
                        </a:rPr>
                        <m:t>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2" y="4304615"/>
                <a:ext cx="3702809" cy="113787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171750" y="5174949"/>
            <a:ext cx="14612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elim</a:t>
            </a:r>
            <a:r>
              <a:rPr lang="en-US" sz="1600" dirty="0"/>
              <a:t>. clique of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5107" y="4927519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vertices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7816" y="5757833"/>
            <a:ext cx="57994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800" dirty="0">
                <a:solidFill>
                  <a:srgbClr val="FF0000"/>
                </a:solidFill>
              </a:rPr>
              <a:t>variance </a:t>
            </a:r>
          </a:p>
          <a:p>
            <a:pPr defTabSz="914400"/>
            <a:r>
              <a:rPr lang="en-US" sz="2800" dirty="0">
                <a:solidFill>
                  <a:srgbClr val="FF0000"/>
                </a:solidFill>
              </a:rPr>
              <a:t>in one round of elimination 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2606821" y="4037294"/>
            <a:ext cx="508721" cy="323357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-0.04323 -0.3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7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3 L -0.21597 -0.5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-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  <p:bldP spid="14" grpId="0"/>
      <p:bldP spid="15" grpId="0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256585"/>
            <a:ext cx="7886700" cy="3792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32904" y="1628355"/>
            <a:ext cx="3457293" cy="1397177"/>
            <a:chOff x="1940904" y="3698542"/>
            <a:chExt cx="3457293" cy="1397177"/>
          </a:xfrm>
        </p:grpSpPr>
        <p:grpSp>
          <p:nvGrpSpPr>
            <p:cNvPr id="6" name="Group 5"/>
            <p:cNvGrpSpPr/>
            <p:nvPr/>
          </p:nvGrpSpPr>
          <p:grpSpPr>
            <a:xfrm>
              <a:off x="1940904" y="3698542"/>
              <a:ext cx="3457293" cy="1397177"/>
              <a:chOff x="1383003" y="3241428"/>
              <a:chExt cx="2243506" cy="13971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383003" y="3241428"/>
                    <a:ext cx="2243506" cy="11355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          </m:t>
                              </m:r>
                            </m:e>
                          </m:nary>
                          <m:r>
                            <a:rPr lang="en-US" sz="2800" b="0" i="1" smtClean="0">
                              <a:latin typeface="Cambria Math" charset="0"/>
                            </a:rPr>
                            <m:t>≼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3003" y="3241428"/>
                    <a:ext cx="2243506" cy="113556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>
                <a:off x="1824753" y="4115385"/>
                <a:ext cx="93163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rounds of</a:t>
                </a:r>
              </a:p>
              <a:p>
                <a:r>
                  <a:rPr lang="en-US" sz="1400" dirty="0"/>
                  <a:t>elimination 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339488" y="3903138"/>
              <a:ext cx="143567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variance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31163" y="3400878"/>
                <a:ext cx="23716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⋅</m:t>
                      </m:r>
                      <m:r>
                        <a:rPr lang="en-US" sz="2800" b="1" i="1" smtClean="0"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163" y="3400878"/>
                <a:ext cx="2371611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758107" y="1659122"/>
            <a:ext cx="3889334" cy="1394098"/>
            <a:chOff x="1940904" y="3698542"/>
            <a:chExt cx="3889334" cy="1394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940904" y="3698542"/>
                  <a:ext cx="3889334" cy="11355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2800" b="0" i="1">
                                <a:latin typeface="Cambria Math" charset="0"/>
                              </a:rPr>
                              <m:t>          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sz="2800" b="0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       </m:t>
                            </m:r>
                          </m:sub>
                          <m:sup/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800" b="1" i="1">
                                    <a:latin typeface="Cambria Math" charset="0"/>
                                  </a:rPr>
                                  <m:t>𝑰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sz="2800" dirty="0"/>
                                  <m:t># 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/>
                                  <m:t>vertices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/>
                                  <m:t> 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800" dirty="0"/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904" y="3698542"/>
                  <a:ext cx="3889334" cy="1135567"/>
                </a:xfrm>
                <a:prstGeom prst="rect">
                  <a:avLst/>
                </a:prstGeom>
                <a:blipFill>
                  <a:blip r:embed="rId5"/>
                  <a:stretch>
                    <a:fillRect l="-17590" t="-131111" r="-651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2367603" y="4569420"/>
              <a:ext cx="143567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rounds of</a:t>
              </a:r>
            </a:p>
            <a:p>
              <a:r>
                <a:rPr lang="en-US" sz="1400" dirty="0"/>
                <a:t>elimination 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C368021-7C7D-284E-98AD-4FFBB7F0C0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2"/>
          <a:stretch/>
        </p:blipFill>
        <p:spPr>
          <a:xfrm>
            <a:off x="902921" y="4076894"/>
            <a:ext cx="2421459" cy="21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0793"/>
            <a:ext cx="8079415" cy="1325563"/>
          </a:xfrm>
        </p:spPr>
        <p:txBody>
          <a:bodyPr/>
          <a:lstStyle/>
          <a:p>
            <a:r>
              <a:rPr lang="en-US" dirty="0"/>
              <a:t>Concentration of </a:t>
            </a:r>
            <a:r>
              <a:rPr lang="en-US" b="1" dirty="0"/>
              <a:t>Matrix</a:t>
            </a:r>
            <a:r>
              <a:rPr lang="en-US" dirty="0"/>
              <a:t>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Matrix Bernstein’s Inequality	(</a:t>
                </a:r>
                <a:r>
                  <a:rPr lang="en-US" b="1" dirty="0" err="1"/>
                  <a:t>Tropp</a:t>
                </a:r>
                <a:r>
                  <a:rPr lang="en-US" b="1" dirty="0"/>
                  <a:t> 11)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i="1" dirty="0"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symmetric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𝟎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𝔼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ℙ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𝑑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5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Laplacian of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4058234" y="30779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4705" y="345285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33064" y="457913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/>
          <p:cNvCxnSpPr>
            <a:cxnSpLocks/>
            <a:stCxn id="4" idx="2"/>
            <a:endCxn id="5" idx="6"/>
          </p:cNvCxnSpPr>
          <p:nvPr/>
        </p:nvCxnSpPr>
        <p:spPr>
          <a:xfrm flipH="1">
            <a:off x="2616315" y="3167774"/>
            <a:ext cx="1441919" cy="374906"/>
          </a:xfrm>
          <a:prstGeom prst="line">
            <a:avLst/>
          </a:prstGeom>
          <a:ln w="254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4" idx="4"/>
            <a:endCxn id="6" idx="7"/>
          </p:cNvCxnSpPr>
          <p:nvPr/>
        </p:nvCxnSpPr>
        <p:spPr>
          <a:xfrm flipH="1">
            <a:off x="3688078" y="3257599"/>
            <a:ext cx="460961" cy="1347849"/>
          </a:xfrm>
          <a:prstGeom prst="line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6" idx="1"/>
            <a:endCxn id="5" idx="5"/>
          </p:cNvCxnSpPr>
          <p:nvPr/>
        </p:nvCxnSpPr>
        <p:spPr>
          <a:xfrm flipH="1" flipV="1">
            <a:off x="2589719" y="3606196"/>
            <a:ext cx="969941" cy="999252"/>
          </a:xfrm>
          <a:prstGeom prst="line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658268" y="395509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68" y="3955095"/>
                <a:ext cx="46827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34638" y="369088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8" y="3690884"/>
                <a:ext cx="46827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00586" y="29433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86" y="2943371"/>
                <a:ext cx="46827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B1E1E02-FBD8-234D-8223-AE921B55B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064" y="3238957"/>
            <a:ext cx="1943100" cy="1282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82166-4698-114D-8FFB-579F1CE80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4919" y="1580586"/>
            <a:ext cx="1943100" cy="128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D3BDF3-DE5A-9C48-8D8A-316B6EDCB5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138" y="4758790"/>
            <a:ext cx="1943100" cy="1282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073432-85D9-5D4A-B3EA-2770EA34D4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8998" y="4979914"/>
            <a:ext cx="2222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0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(Weighted) Eulerian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weighted in-degree = weighted out-degree</a:t>
            </a:r>
          </a:p>
        </p:txBody>
      </p:sp>
      <p:sp>
        <p:nvSpPr>
          <p:cNvPr id="4" name="Oval 3"/>
          <p:cNvSpPr/>
          <p:nvPr/>
        </p:nvSpPr>
        <p:spPr>
          <a:xfrm>
            <a:off x="3533064" y="263658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/>
          <p:cNvCxnSpPr>
            <a:cxnSpLocks/>
            <a:stCxn id="4" idx="1"/>
          </p:cNvCxnSpPr>
          <p:nvPr/>
        </p:nvCxnSpPr>
        <p:spPr>
          <a:xfrm flipH="1" flipV="1">
            <a:off x="1975106" y="1999971"/>
            <a:ext cx="1584554" cy="662925"/>
          </a:xfrm>
          <a:prstGeom prst="line">
            <a:avLst/>
          </a:prstGeom>
          <a:ln w="254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4" idx="6"/>
          </p:cNvCxnSpPr>
          <p:nvPr/>
        </p:nvCxnSpPr>
        <p:spPr>
          <a:xfrm>
            <a:off x="3714674" y="2726413"/>
            <a:ext cx="1557958" cy="0"/>
          </a:xfrm>
          <a:prstGeom prst="line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136372" y="2203192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372" y="2203192"/>
                <a:ext cx="4651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658268" y="305902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68" y="3059023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589719" y="1810130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719" y="1810130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E69091-81CF-724F-8B47-59D7441BFE6F}"/>
              </a:ext>
            </a:extLst>
          </p:cNvPr>
          <p:cNvCxnSpPr>
            <a:cxnSpLocks/>
          </p:cNvCxnSpPr>
          <p:nvPr/>
        </p:nvCxnSpPr>
        <p:spPr>
          <a:xfrm flipH="1">
            <a:off x="1975106" y="2810869"/>
            <a:ext cx="1602122" cy="495424"/>
          </a:xfrm>
          <a:prstGeom prst="line">
            <a:avLst/>
          </a:prstGeom>
          <a:ln w="254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70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Laplacian of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4058234" y="30779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4705" y="345285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33064" y="457913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" name="Straight Connector 7"/>
          <p:cNvCxnSpPr>
            <a:cxnSpLocks/>
            <a:stCxn id="4" idx="2"/>
            <a:endCxn id="5" idx="6"/>
          </p:cNvCxnSpPr>
          <p:nvPr/>
        </p:nvCxnSpPr>
        <p:spPr>
          <a:xfrm flipH="1">
            <a:off x="2616315" y="3167774"/>
            <a:ext cx="1441919" cy="374906"/>
          </a:xfrm>
          <a:prstGeom prst="line">
            <a:avLst/>
          </a:prstGeom>
          <a:ln w="254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4" idx="4"/>
            <a:endCxn id="6" idx="7"/>
          </p:cNvCxnSpPr>
          <p:nvPr/>
        </p:nvCxnSpPr>
        <p:spPr>
          <a:xfrm flipH="1">
            <a:off x="3688078" y="3257599"/>
            <a:ext cx="460961" cy="1347849"/>
          </a:xfrm>
          <a:prstGeom prst="line">
            <a:avLst/>
          </a:prstGeom>
          <a:ln w="254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5" idx="5"/>
            <a:endCxn id="6" idx="1"/>
          </p:cNvCxnSpPr>
          <p:nvPr/>
        </p:nvCxnSpPr>
        <p:spPr>
          <a:xfrm>
            <a:off x="2589719" y="3606196"/>
            <a:ext cx="969941" cy="999252"/>
          </a:xfrm>
          <a:prstGeom prst="line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658268" y="3955095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68" y="3955095"/>
                <a:ext cx="4651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34638" y="369088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8" y="3690884"/>
                <a:ext cx="46827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00586" y="29433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86" y="2943371"/>
                <a:ext cx="46827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B1E1E02-FBD8-234D-8223-AE921B55B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064" y="3238957"/>
            <a:ext cx="1943100" cy="1282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82166-4698-114D-8FFB-579F1CE80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4919" y="1580586"/>
            <a:ext cx="19431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9A38F-78BE-3446-AB80-E02E9AFB62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3155" y="4949670"/>
            <a:ext cx="1943100" cy="1282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EF1471-8A32-F441-8F57-A4221F548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3312" y="4949670"/>
            <a:ext cx="2489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81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Solving an </a:t>
            </a:r>
            <a:r>
              <a:rPr lang="en-US" dirty="0" err="1"/>
              <a:t>Eul</a:t>
            </a:r>
            <a:r>
              <a:rPr lang="en-US" dirty="0"/>
              <a:t>. Laplacian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𝑳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𝒃</m:t>
                    </m:r>
                  </m:oMath>
                </a14:m>
                <a:r>
                  <a:rPr lang="en-US" sz="2800" b="1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 b="1" dirty="0"/>
                  <a:t>Gaussian Elimination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𝕷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800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sz="2800" dirty="0"/>
                  <a:t>, lower and upper triangular matrices, </a:t>
                </a:r>
                <a:r>
                  <a:rPr lang="en-US" sz="2800" dirty="0" err="1"/>
                  <a:t>s.t.</a:t>
                </a:r>
                <a:endParaRPr lang="en-US" sz="2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𝕷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𝖀</m:t>
                      </m:r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lang="en-US" sz="2800" b="1" i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 dirty="0"/>
                  <a:t>Then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𝖀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𝒃</m:t>
                      </m:r>
                    </m:oMath>
                  </m:oMathPara>
                </a14:m>
                <a:endParaRPr lang="en-US" sz="2800" b="1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2376" y="4937541"/>
                <a:ext cx="4760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Easy to 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𝖀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𝕷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76" y="4937541"/>
                <a:ext cx="4760570" cy="523220"/>
              </a:xfrm>
              <a:prstGeom prst="rect">
                <a:avLst/>
              </a:prstGeom>
              <a:blipFill>
                <a:blip r:embed="rId4"/>
                <a:stretch>
                  <a:fillRect l="-239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7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an </a:t>
            </a:r>
            <a:r>
              <a:rPr lang="en-US" dirty="0" err="1"/>
              <a:t>Eul</a:t>
            </a:r>
            <a:r>
              <a:rPr lang="en-US" dirty="0"/>
              <a:t>. Laplacian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9036050" cy="540581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𝑳𝒙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𝒃</m:t>
                    </m:r>
                  </m:oMath>
                </a14:m>
                <a:r>
                  <a:rPr lang="en-US" b="1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b="1" dirty="0"/>
                  <a:t>Approximate Gaussian Elimination </a:t>
                </a:r>
                <a:r>
                  <a:rPr lang="en-US" dirty="0"/>
                  <a:t>[CKKPPRS FOCS’18]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𝕷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dirty="0"/>
                  <a:t>, lower and upper triangular matrices,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𝕷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𝖀</m:t>
                      </m:r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</m:oMath>
                  </m:oMathPara>
                </a14:m>
                <a:endParaRPr lang="en-US" b="1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𝖀</m:t>
                    </m:r>
                  </m:oMath>
                </a14:m>
                <a:r>
                  <a:rPr lang="en-US" dirty="0"/>
                  <a:t> are sparse.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𝜀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iterations to get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𝜀</m:t>
                    </m:r>
                  </m:oMath>
                </a14:m>
                <a:r>
                  <a:rPr lang="en-US" dirty="0"/>
                  <a:t>-approximate solution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9036050" cy="5405816"/>
              </a:xfrm>
              <a:blipFill>
                <a:blip r:embed="rId3"/>
                <a:stretch>
                  <a:fillRect l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370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2A308F-2C73-554B-ADD8-FE5ACA4A57F2}"/>
              </a:ext>
            </a:extLst>
          </p:cNvPr>
          <p:cNvSpPr/>
          <p:nvPr/>
        </p:nvSpPr>
        <p:spPr>
          <a:xfrm>
            <a:off x="2646983" y="32917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67607FD-2A6E-2747-AA99-E52C207240E3}"/>
              </a:ext>
            </a:extLst>
          </p:cNvPr>
          <p:cNvSpPr/>
          <p:nvPr/>
        </p:nvSpPr>
        <p:spPr>
          <a:xfrm>
            <a:off x="1459660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03CC3A-7A37-0E47-9EE0-A768F9A0D18C}"/>
              </a:ext>
            </a:extLst>
          </p:cNvPr>
          <p:cNvSpPr/>
          <p:nvPr/>
        </p:nvSpPr>
        <p:spPr>
          <a:xfrm>
            <a:off x="1672068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BBE1D2-1D5F-314F-A46A-8073DDAF2BA4}"/>
              </a:ext>
            </a:extLst>
          </p:cNvPr>
          <p:cNvSpPr/>
          <p:nvPr/>
        </p:nvSpPr>
        <p:spPr>
          <a:xfrm>
            <a:off x="3637252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135D2EF-8D76-044B-8721-1513CF16D6DB}"/>
              </a:ext>
            </a:extLst>
          </p:cNvPr>
          <p:cNvSpPr/>
          <p:nvPr/>
        </p:nvSpPr>
        <p:spPr>
          <a:xfrm>
            <a:off x="3637252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5FFF62-078A-064D-94DF-1B9430EA19A0}"/>
              </a:ext>
            </a:extLst>
          </p:cNvPr>
          <p:cNvCxnSpPr>
            <a:cxnSpLocks/>
            <a:stCxn id="34" idx="1"/>
            <a:endCxn id="36" idx="5"/>
          </p:cNvCxnSpPr>
          <p:nvPr/>
        </p:nvCxnSpPr>
        <p:spPr>
          <a:xfrm flipH="1" flipV="1">
            <a:off x="1614674" y="3029207"/>
            <a:ext cx="1058905" cy="28886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F3EB3615-C8D6-8940-B46D-BD2A4D20C1B0}"/>
              </a:ext>
            </a:extLst>
          </p:cNvPr>
          <p:cNvSpPr/>
          <p:nvPr/>
        </p:nvSpPr>
        <p:spPr>
          <a:xfrm>
            <a:off x="535397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92C0E1-AE9C-5345-92AA-481CD5398702}"/>
                  </a:ext>
                </a:extLst>
              </p:cNvPr>
              <p:cNvSpPr txBox="1"/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92C0E1-AE9C-5345-92AA-481CD539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blipFill>
                <a:blip r:embed="rId3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Oval 214">
            <a:extLst>
              <a:ext uri="{FF2B5EF4-FFF2-40B4-BE49-F238E27FC236}">
                <a16:creationId xmlns:a16="http://schemas.microsoft.com/office/drawing/2014/main" id="{3F4FC96F-4D2B-0D4F-8C00-98B6A161E20E}"/>
              </a:ext>
            </a:extLst>
          </p:cNvPr>
          <p:cNvSpPr/>
          <p:nvPr/>
        </p:nvSpPr>
        <p:spPr>
          <a:xfrm>
            <a:off x="1370506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AA7BC45A-16B6-3647-87DA-49B51485243A}"/>
              </a:ext>
            </a:extLst>
          </p:cNvPr>
          <p:cNvCxnSpPr>
            <a:cxnSpLocks/>
            <a:stCxn id="34" idx="2"/>
            <a:endCxn id="215" idx="6"/>
          </p:cNvCxnSpPr>
          <p:nvPr/>
        </p:nvCxnSpPr>
        <p:spPr>
          <a:xfrm flipH="1">
            <a:off x="1552116" y="3381591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5194491-C183-ED43-A760-2F589D434277}"/>
              </a:ext>
            </a:extLst>
          </p:cNvPr>
          <p:cNvCxnSpPr>
            <a:cxnSpLocks/>
            <a:stCxn id="34" idx="3"/>
            <a:endCxn id="42" idx="7"/>
          </p:cNvCxnSpPr>
          <p:nvPr/>
        </p:nvCxnSpPr>
        <p:spPr>
          <a:xfrm flipH="1">
            <a:off x="1827082" y="3445107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92C9A740-D6A7-7245-9F90-0173182A526F}"/>
              </a:ext>
            </a:extLst>
          </p:cNvPr>
          <p:cNvCxnSpPr>
            <a:cxnSpLocks/>
            <a:stCxn id="44" idx="2"/>
            <a:endCxn id="34" idx="7"/>
          </p:cNvCxnSpPr>
          <p:nvPr/>
        </p:nvCxnSpPr>
        <p:spPr>
          <a:xfrm flipH="1">
            <a:off x="2801997" y="3108867"/>
            <a:ext cx="835255" cy="209207"/>
          </a:xfrm>
          <a:prstGeom prst="line">
            <a:avLst/>
          </a:prstGeom>
          <a:ln w="476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45C0DEF-8DD7-D149-AEB8-2111883121AC}"/>
              </a:ext>
            </a:extLst>
          </p:cNvPr>
          <p:cNvCxnSpPr>
            <a:cxnSpLocks/>
            <a:stCxn id="43" idx="1"/>
            <a:endCxn id="34" idx="5"/>
          </p:cNvCxnSpPr>
          <p:nvPr/>
        </p:nvCxnSpPr>
        <p:spPr>
          <a:xfrm flipH="1" flipV="1">
            <a:off x="2801997" y="3445107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376C13DF-AB8B-DE49-AF2E-84C8DF4A442B}"/>
                  </a:ext>
                </a:extLst>
              </p:cNvPr>
              <p:cNvSpPr txBox="1"/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376C13DF-AB8B-DE49-AF2E-84C8DF4A4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2666AF60-BA23-0F46-A0E5-4FA053991985}"/>
                  </a:ext>
                </a:extLst>
              </p:cNvPr>
              <p:cNvSpPr txBox="1"/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2666AF60-BA23-0F46-A0E5-4FA053991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B02BEA1F-B2F6-8043-98CA-90B345AE744A}"/>
                  </a:ext>
                </a:extLst>
              </p:cNvPr>
              <p:cNvSpPr txBox="1"/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B02BEA1F-B2F6-8043-98CA-90B345AE7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42A2A671-F4F2-8942-8DD1-E2ACBDA798AE}"/>
                  </a:ext>
                </a:extLst>
              </p:cNvPr>
              <p:cNvSpPr txBox="1"/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42A2A671-F4F2-8942-8DD1-E2ACBDA7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C8B7BD9D-334A-E84B-A71D-CE787C465364}"/>
                  </a:ext>
                </a:extLst>
              </p:cNvPr>
              <p:cNvSpPr txBox="1"/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C8B7BD9D-334A-E84B-A71D-CE787C465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8788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BA5DE49-365A-1641-87BB-99B2E3CD92FA}"/>
              </a:ext>
            </a:extLst>
          </p:cNvPr>
          <p:cNvSpPr/>
          <p:nvPr/>
        </p:nvSpPr>
        <p:spPr>
          <a:xfrm>
            <a:off x="5966724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88F26C-DB6C-4344-B099-75C66F4E1243}"/>
              </a:ext>
            </a:extLst>
          </p:cNvPr>
          <p:cNvSpPr/>
          <p:nvPr/>
        </p:nvSpPr>
        <p:spPr>
          <a:xfrm>
            <a:off x="6179132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D23627-0D59-C64B-997F-765C3AB3995E}"/>
              </a:ext>
            </a:extLst>
          </p:cNvPr>
          <p:cNvSpPr/>
          <p:nvPr/>
        </p:nvSpPr>
        <p:spPr>
          <a:xfrm>
            <a:off x="8144316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D6137B-9A79-3444-A9B7-847DDBB64324}"/>
              </a:ext>
            </a:extLst>
          </p:cNvPr>
          <p:cNvSpPr/>
          <p:nvPr/>
        </p:nvSpPr>
        <p:spPr>
          <a:xfrm>
            <a:off x="8144316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79D6F-FF85-4F41-9367-306FF302458A}"/>
              </a:ext>
            </a:extLst>
          </p:cNvPr>
          <p:cNvCxnSpPr>
            <a:cxnSpLocks/>
            <a:stCxn id="27" idx="1"/>
            <a:endCxn id="24" idx="6"/>
          </p:cNvCxnSpPr>
          <p:nvPr/>
        </p:nvCxnSpPr>
        <p:spPr>
          <a:xfrm flipH="1" flipV="1">
            <a:off x="6148334" y="2965691"/>
            <a:ext cx="2022578" cy="79659"/>
          </a:xfrm>
          <a:prstGeom prst="line">
            <a:avLst/>
          </a:prstGeom>
          <a:ln w="44450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575488F8-D56D-D449-8B37-C816ACD52CE1}"/>
              </a:ext>
            </a:extLst>
          </p:cNvPr>
          <p:cNvSpPr/>
          <p:nvPr/>
        </p:nvSpPr>
        <p:spPr>
          <a:xfrm>
            <a:off x="5042461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C27F52-B0E3-B94D-977C-360B0BBD5DAF}"/>
              </a:ext>
            </a:extLst>
          </p:cNvPr>
          <p:cNvSpPr/>
          <p:nvPr/>
        </p:nvSpPr>
        <p:spPr>
          <a:xfrm>
            <a:off x="5877570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E6FBF95-076F-124C-9A84-0EE755F1F8E4}"/>
                  </a:ext>
                </a:extLst>
              </p:cNvPr>
              <p:cNvSpPr txBox="1"/>
              <p:nvPr/>
            </p:nvSpPr>
            <p:spPr>
              <a:xfrm>
                <a:off x="6651652" y="2451192"/>
                <a:ext cx="84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2/3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E6FBF95-076F-124C-9A84-0EE755F1F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52" y="2451192"/>
                <a:ext cx="840295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565C172C-9711-1448-900F-AAC200DC80C8}"/>
              </a:ext>
            </a:extLst>
          </p:cNvPr>
          <p:cNvSpPr/>
          <p:nvPr/>
        </p:nvSpPr>
        <p:spPr>
          <a:xfrm>
            <a:off x="4443925" y="316369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F1CF29D-2713-7748-8D38-27AEA4FDF86F}"/>
              </a:ext>
            </a:extLst>
          </p:cNvPr>
          <p:cNvCxnSpPr>
            <a:cxnSpLocks/>
            <a:stCxn id="26" idx="1"/>
            <a:endCxn id="24" idx="6"/>
          </p:cNvCxnSpPr>
          <p:nvPr/>
        </p:nvCxnSpPr>
        <p:spPr>
          <a:xfrm flipH="1" flipV="1">
            <a:off x="6148334" y="2965691"/>
            <a:ext cx="2022578" cy="578325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E301D2E-4BEF-5B46-8327-D5D9DB8CC2C8}"/>
              </a:ext>
            </a:extLst>
          </p:cNvPr>
          <p:cNvSpPr/>
          <p:nvPr/>
        </p:nvSpPr>
        <p:spPr>
          <a:xfrm>
            <a:off x="2646983" y="32917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D1154AA-59F0-EA4C-9706-480FBCE49310}"/>
              </a:ext>
            </a:extLst>
          </p:cNvPr>
          <p:cNvSpPr/>
          <p:nvPr/>
        </p:nvSpPr>
        <p:spPr>
          <a:xfrm>
            <a:off x="1459660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5CD431-D04E-3B46-9363-A294FB0B1E98}"/>
              </a:ext>
            </a:extLst>
          </p:cNvPr>
          <p:cNvSpPr/>
          <p:nvPr/>
        </p:nvSpPr>
        <p:spPr>
          <a:xfrm>
            <a:off x="1672068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0AB9F70-8C67-4840-9B9F-3E4036D7C8AC}"/>
              </a:ext>
            </a:extLst>
          </p:cNvPr>
          <p:cNvSpPr/>
          <p:nvPr/>
        </p:nvSpPr>
        <p:spPr>
          <a:xfrm>
            <a:off x="3637252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D5027C-6B76-A14F-9017-D4CBA71E7EAE}"/>
              </a:ext>
            </a:extLst>
          </p:cNvPr>
          <p:cNvSpPr/>
          <p:nvPr/>
        </p:nvSpPr>
        <p:spPr>
          <a:xfrm>
            <a:off x="3637252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EDD247-0C1C-4443-A43D-D82A481D0BE4}"/>
              </a:ext>
            </a:extLst>
          </p:cNvPr>
          <p:cNvCxnSpPr>
            <a:cxnSpLocks/>
            <a:stCxn id="54" idx="1"/>
            <a:endCxn id="57" idx="5"/>
          </p:cNvCxnSpPr>
          <p:nvPr/>
        </p:nvCxnSpPr>
        <p:spPr>
          <a:xfrm flipH="1" flipV="1">
            <a:off x="1614674" y="3029207"/>
            <a:ext cx="1058905" cy="28886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5B153F0D-5252-B549-B959-AB9BB927995D}"/>
              </a:ext>
            </a:extLst>
          </p:cNvPr>
          <p:cNvSpPr/>
          <p:nvPr/>
        </p:nvSpPr>
        <p:spPr>
          <a:xfrm>
            <a:off x="535397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72CD6-85B2-B745-B7B5-9401E04EF863}"/>
                  </a:ext>
                </a:extLst>
              </p:cNvPr>
              <p:cNvSpPr txBox="1"/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72CD6-85B2-B745-B7B5-9401E04E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blipFill>
                <a:blip r:embed="rId5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8FF8A057-EF6C-A442-98ED-DDF195F148AE}"/>
              </a:ext>
            </a:extLst>
          </p:cNvPr>
          <p:cNvSpPr/>
          <p:nvPr/>
        </p:nvSpPr>
        <p:spPr>
          <a:xfrm>
            <a:off x="1370506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A45986-74C1-C247-BFA8-FB391159424C}"/>
              </a:ext>
            </a:extLst>
          </p:cNvPr>
          <p:cNvCxnSpPr>
            <a:cxnSpLocks/>
            <a:stCxn id="54" idx="2"/>
            <a:endCxn id="64" idx="6"/>
          </p:cNvCxnSpPr>
          <p:nvPr/>
        </p:nvCxnSpPr>
        <p:spPr>
          <a:xfrm flipH="1">
            <a:off x="1552116" y="3381591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784131-C1CC-A04E-918B-E49C49383A34}"/>
              </a:ext>
            </a:extLst>
          </p:cNvPr>
          <p:cNvCxnSpPr>
            <a:cxnSpLocks/>
            <a:stCxn id="54" idx="3"/>
            <a:endCxn id="58" idx="7"/>
          </p:cNvCxnSpPr>
          <p:nvPr/>
        </p:nvCxnSpPr>
        <p:spPr>
          <a:xfrm flipH="1">
            <a:off x="1827082" y="3445107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98E50D-84A6-E745-B10D-26B730064882}"/>
              </a:ext>
            </a:extLst>
          </p:cNvPr>
          <p:cNvCxnSpPr>
            <a:cxnSpLocks/>
            <a:stCxn id="60" idx="2"/>
            <a:endCxn id="54" idx="7"/>
          </p:cNvCxnSpPr>
          <p:nvPr/>
        </p:nvCxnSpPr>
        <p:spPr>
          <a:xfrm flipH="1">
            <a:off x="2801997" y="3108867"/>
            <a:ext cx="835255" cy="209207"/>
          </a:xfrm>
          <a:prstGeom prst="line">
            <a:avLst/>
          </a:prstGeom>
          <a:ln w="476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4CCCCD-CFCA-484C-B1B7-6E45FA3F8EF9}"/>
              </a:ext>
            </a:extLst>
          </p:cNvPr>
          <p:cNvCxnSpPr>
            <a:cxnSpLocks/>
            <a:stCxn id="59" idx="1"/>
            <a:endCxn id="54" idx="5"/>
          </p:cNvCxnSpPr>
          <p:nvPr/>
        </p:nvCxnSpPr>
        <p:spPr>
          <a:xfrm flipH="1" flipV="1">
            <a:off x="2801997" y="3445107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0DC088-345C-B149-AC29-513A5E1CD226}"/>
                  </a:ext>
                </a:extLst>
              </p:cNvPr>
              <p:cNvSpPr txBox="1"/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0DC088-345C-B149-AC29-513A5E1C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3EECA5-B645-C94F-8FB9-08E437FA4602}"/>
                  </a:ext>
                </a:extLst>
              </p:cNvPr>
              <p:cNvSpPr txBox="1"/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3EECA5-B645-C94F-8FB9-08E437FA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0093C2-8924-4946-8A2C-A05EEA10A91E}"/>
                  </a:ext>
                </a:extLst>
              </p:cNvPr>
              <p:cNvSpPr txBox="1"/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0093C2-8924-4946-8A2C-A05EEA10A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171DEE-F372-6D4B-B6B2-811676157672}"/>
                  </a:ext>
                </a:extLst>
              </p:cNvPr>
              <p:cNvSpPr txBox="1"/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171DEE-F372-6D4B-B6B2-81167615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46BA03-60AA-BD44-B802-A6134C586A84}"/>
                  </a:ext>
                </a:extLst>
              </p:cNvPr>
              <p:cNvSpPr txBox="1"/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46BA03-60AA-BD44-B802-A6134C586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9CF363-BDB1-BD4B-A6A6-E3ECD79DEEF7}"/>
                  </a:ext>
                </a:extLst>
              </p:cNvPr>
              <p:cNvSpPr txBox="1"/>
              <p:nvPr/>
            </p:nvSpPr>
            <p:spPr>
              <a:xfrm>
                <a:off x="6597766" y="3193014"/>
                <a:ext cx="79220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1/3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9CF363-BDB1-BD4B-A6A6-E3ECD79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6" y="3193014"/>
                <a:ext cx="792204" cy="492443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2602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BA5DE49-365A-1641-87BB-99B2E3CD92FA}"/>
              </a:ext>
            </a:extLst>
          </p:cNvPr>
          <p:cNvSpPr/>
          <p:nvPr/>
        </p:nvSpPr>
        <p:spPr>
          <a:xfrm>
            <a:off x="5966724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88F26C-DB6C-4344-B099-75C66F4E1243}"/>
              </a:ext>
            </a:extLst>
          </p:cNvPr>
          <p:cNvSpPr/>
          <p:nvPr/>
        </p:nvSpPr>
        <p:spPr>
          <a:xfrm>
            <a:off x="6179132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D23627-0D59-C64B-997F-765C3AB3995E}"/>
              </a:ext>
            </a:extLst>
          </p:cNvPr>
          <p:cNvSpPr/>
          <p:nvPr/>
        </p:nvSpPr>
        <p:spPr>
          <a:xfrm>
            <a:off x="8144316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D6137B-9A79-3444-A9B7-847DDBB64324}"/>
              </a:ext>
            </a:extLst>
          </p:cNvPr>
          <p:cNvSpPr/>
          <p:nvPr/>
        </p:nvSpPr>
        <p:spPr>
          <a:xfrm>
            <a:off x="8144316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79D6F-FF85-4F41-9367-306FF302458A}"/>
              </a:ext>
            </a:extLst>
          </p:cNvPr>
          <p:cNvCxnSpPr>
            <a:cxnSpLocks/>
            <a:stCxn id="27" idx="1"/>
            <a:endCxn id="24" idx="6"/>
          </p:cNvCxnSpPr>
          <p:nvPr/>
        </p:nvCxnSpPr>
        <p:spPr>
          <a:xfrm flipH="1" flipV="1">
            <a:off x="6148334" y="2965691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575488F8-D56D-D449-8B37-C816ACD52CE1}"/>
              </a:ext>
            </a:extLst>
          </p:cNvPr>
          <p:cNvSpPr/>
          <p:nvPr/>
        </p:nvSpPr>
        <p:spPr>
          <a:xfrm>
            <a:off x="5042461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C27F52-B0E3-B94D-977C-360B0BBD5DAF}"/>
              </a:ext>
            </a:extLst>
          </p:cNvPr>
          <p:cNvSpPr/>
          <p:nvPr/>
        </p:nvSpPr>
        <p:spPr>
          <a:xfrm>
            <a:off x="5877570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E6FBF95-076F-124C-9A84-0EE755F1F8E4}"/>
                  </a:ext>
                </a:extLst>
              </p:cNvPr>
              <p:cNvSpPr txBox="1"/>
              <p:nvPr/>
            </p:nvSpPr>
            <p:spPr>
              <a:xfrm>
                <a:off x="6651652" y="2451192"/>
                <a:ext cx="84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2/3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E6FBF95-076F-124C-9A84-0EE755F1F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52" y="2451192"/>
                <a:ext cx="840295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565C172C-9711-1448-900F-AAC200DC80C8}"/>
              </a:ext>
            </a:extLst>
          </p:cNvPr>
          <p:cNvSpPr/>
          <p:nvPr/>
        </p:nvSpPr>
        <p:spPr>
          <a:xfrm>
            <a:off x="4443925" y="316369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F1CF29D-2713-7748-8D38-27AEA4FDF86F}"/>
              </a:ext>
            </a:extLst>
          </p:cNvPr>
          <p:cNvCxnSpPr>
            <a:cxnSpLocks/>
            <a:stCxn id="26" idx="1"/>
            <a:endCxn id="24" idx="6"/>
          </p:cNvCxnSpPr>
          <p:nvPr/>
        </p:nvCxnSpPr>
        <p:spPr>
          <a:xfrm flipH="1" flipV="1">
            <a:off x="6148334" y="2965691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E301D2E-4BEF-5B46-8327-D5D9DB8CC2C8}"/>
              </a:ext>
            </a:extLst>
          </p:cNvPr>
          <p:cNvSpPr/>
          <p:nvPr/>
        </p:nvSpPr>
        <p:spPr>
          <a:xfrm>
            <a:off x="2646983" y="32917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D1154AA-59F0-EA4C-9706-480FBCE49310}"/>
              </a:ext>
            </a:extLst>
          </p:cNvPr>
          <p:cNvSpPr/>
          <p:nvPr/>
        </p:nvSpPr>
        <p:spPr>
          <a:xfrm>
            <a:off x="1459660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5CD431-D04E-3B46-9363-A294FB0B1E98}"/>
              </a:ext>
            </a:extLst>
          </p:cNvPr>
          <p:cNvSpPr/>
          <p:nvPr/>
        </p:nvSpPr>
        <p:spPr>
          <a:xfrm>
            <a:off x="1672068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0AB9F70-8C67-4840-9B9F-3E4036D7C8AC}"/>
              </a:ext>
            </a:extLst>
          </p:cNvPr>
          <p:cNvSpPr/>
          <p:nvPr/>
        </p:nvSpPr>
        <p:spPr>
          <a:xfrm>
            <a:off x="3637252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D5027C-6B76-A14F-9017-D4CBA71E7EAE}"/>
              </a:ext>
            </a:extLst>
          </p:cNvPr>
          <p:cNvSpPr/>
          <p:nvPr/>
        </p:nvSpPr>
        <p:spPr>
          <a:xfrm>
            <a:off x="3637252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EDD247-0C1C-4443-A43D-D82A481D0BE4}"/>
              </a:ext>
            </a:extLst>
          </p:cNvPr>
          <p:cNvCxnSpPr>
            <a:cxnSpLocks/>
            <a:stCxn id="54" idx="1"/>
            <a:endCxn id="57" idx="5"/>
          </p:cNvCxnSpPr>
          <p:nvPr/>
        </p:nvCxnSpPr>
        <p:spPr>
          <a:xfrm flipH="1" flipV="1">
            <a:off x="1614674" y="3029207"/>
            <a:ext cx="1058905" cy="28886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5B153F0D-5252-B549-B959-AB9BB927995D}"/>
              </a:ext>
            </a:extLst>
          </p:cNvPr>
          <p:cNvSpPr/>
          <p:nvPr/>
        </p:nvSpPr>
        <p:spPr>
          <a:xfrm>
            <a:off x="535397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72CD6-85B2-B745-B7B5-9401E04EF863}"/>
                  </a:ext>
                </a:extLst>
              </p:cNvPr>
              <p:cNvSpPr txBox="1"/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72CD6-85B2-B745-B7B5-9401E04E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blipFill>
                <a:blip r:embed="rId5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8FF8A057-EF6C-A442-98ED-DDF195F148AE}"/>
              </a:ext>
            </a:extLst>
          </p:cNvPr>
          <p:cNvSpPr/>
          <p:nvPr/>
        </p:nvSpPr>
        <p:spPr>
          <a:xfrm>
            <a:off x="1370506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A45986-74C1-C247-BFA8-FB391159424C}"/>
              </a:ext>
            </a:extLst>
          </p:cNvPr>
          <p:cNvCxnSpPr>
            <a:cxnSpLocks/>
            <a:stCxn id="54" idx="2"/>
            <a:endCxn id="64" idx="6"/>
          </p:cNvCxnSpPr>
          <p:nvPr/>
        </p:nvCxnSpPr>
        <p:spPr>
          <a:xfrm flipH="1">
            <a:off x="1552116" y="3381591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784131-C1CC-A04E-918B-E49C49383A34}"/>
              </a:ext>
            </a:extLst>
          </p:cNvPr>
          <p:cNvCxnSpPr>
            <a:cxnSpLocks/>
            <a:stCxn id="54" idx="3"/>
            <a:endCxn id="58" idx="7"/>
          </p:cNvCxnSpPr>
          <p:nvPr/>
        </p:nvCxnSpPr>
        <p:spPr>
          <a:xfrm flipH="1">
            <a:off x="1827082" y="3445107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98E50D-84A6-E745-B10D-26B730064882}"/>
              </a:ext>
            </a:extLst>
          </p:cNvPr>
          <p:cNvCxnSpPr>
            <a:cxnSpLocks/>
            <a:stCxn id="60" idx="2"/>
            <a:endCxn id="54" idx="7"/>
          </p:cNvCxnSpPr>
          <p:nvPr/>
        </p:nvCxnSpPr>
        <p:spPr>
          <a:xfrm flipH="1">
            <a:off x="2801997" y="3108867"/>
            <a:ext cx="835255" cy="209207"/>
          </a:xfrm>
          <a:prstGeom prst="line">
            <a:avLst/>
          </a:prstGeom>
          <a:ln w="476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4CCCCD-CFCA-484C-B1B7-6E45FA3F8EF9}"/>
              </a:ext>
            </a:extLst>
          </p:cNvPr>
          <p:cNvCxnSpPr>
            <a:cxnSpLocks/>
            <a:stCxn id="59" idx="1"/>
            <a:endCxn id="54" idx="5"/>
          </p:cNvCxnSpPr>
          <p:nvPr/>
        </p:nvCxnSpPr>
        <p:spPr>
          <a:xfrm flipH="1" flipV="1">
            <a:off x="2801997" y="3445107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0DC088-345C-B149-AC29-513A5E1CD226}"/>
                  </a:ext>
                </a:extLst>
              </p:cNvPr>
              <p:cNvSpPr txBox="1"/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0DC088-345C-B149-AC29-513A5E1C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3EECA5-B645-C94F-8FB9-08E437FA4602}"/>
                  </a:ext>
                </a:extLst>
              </p:cNvPr>
              <p:cNvSpPr txBox="1"/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3EECA5-B645-C94F-8FB9-08E437FA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0093C2-8924-4946-8A2C-A05EEA10A91E}"/>
                  </a:ext>
                </a:extLst>
              </p:cNvPr>
              <p:cNvSpPr txBox="1"/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0093C2-8924-4946-8A2C-A05EEA10A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171DEE-F372-6D4B-B6B2-811676157672}"/>
                  </a:ext>
                </a:extLst>
              </p:cNvPr>
              <p:cNvSpPr txBox="1"/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171DEE-F372-6D4B-B6B2-81167615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46BA03-60AA-BD44-B802-A6134C586A84}"/>
                  </a:ext>
                </a:extLst>
              </p:cNvPr>
              <p:cNvSpPr txBox="1"/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46BA03-60AA-BD44-B802-A6134C586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9CF363-BDB1-BD4B-A6A6-E3ECD79DEEF7}"/>
                  </a:ext>
                </a:extLst>
              </p:cNvPr>
              <p:cNvSpPr txBox="1"/>
              <p:nvPr/>
            </p:nvSpPr>
            <p:spPr>
              <a:xfrm>
                <a:off x="6597766" y="3193014"/>
                <a:ext cx="79220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1/3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9CF363-BDB1-BD4B-A6A6-E3ECD79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6" y="3193014"/>
                <a:ext cx="792204" cy="492443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527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BA5DE49-365A-1641-87BB-99B2E3CD92FA}"/>
              </a:ext>
            </a:extLst>
          </p:cNvPr>
          <p:cNvSpPr/>
          <p:nvPr/>
        </p:nvSpPr>
        <p:spPr>
          <a:xfrm>
            <a:off x="5966724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88F26C-DB6C-4344-B099-75C66F4E1243}"/>
              </a:ext>
            </a:extLst>
          </p:cNvPr>
          <p:cNvSpPr/>
          <p:nvPr/>
        </p:nvSpPr>
        <p:spPr>
          <a:xfrm>
            <a:off x="6179132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D23627-0D59-C64B-997F-765C3AB3995E}"/>
              </a:ext>
            </a:extLst>
          </p:cNvPr>
          <p:cNvSpPr/>
          <p:nvPr/>
        </p:nvSpPr>
        <p:spPr>
          <a:xfrm>
            <a:off x="8144316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D6137B-9A79-3444-A9B7-847DDBB64324}"/>
              </a:ext>
            </a:extLst>
          </p:cNvPr>
          <p:cNvSpPr/>
          <p:nvPr/>
        </p:nvSpPr>
        <p:spPr>
          <a:xfrm>
            <a:off x="8144316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79D6F-FF85-4F41-9367-306FF302458A}"/>
              </a:ext>
            </a:extLst>
          </p:cNvPr>
          <p:cNvCxnSpPr>
            <a:cxnSpLocks/>
            <a:stCxn id="27" idx="1"/>
            <a:endCxn id="24" idx="6"/>
          </p:cNvCxnSpPr>
          <p:nvPr/>
        </p:nvCxnSpPr>
        <p:spPr>
          <a:xfrm flipH="1" flipV="1">
            <a:off x="6148334" y="2965691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575488F8-D56D-D449-8B37-C816ACD52CE1}"/>
              </a:ext>
            </a:extLst>
          </p:cNvPr>
          <p:cNvSpPr/>
          <p:nvPr/>
        </p:nvSpPr>
        <p:spPr>
          <a:xfrm>
            <a:off x="5042461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C27F52-B0E3-B94D-977C-360B0BBD5DAF}"/>
              </a:ext>
            </a:extLst>
          </p:cNvPr>
          <p:cNvSpPr/>
          <p:nvPr/>
        </p:nvSpPr>
        <p:spPr>
          <a:xfrm>
            <a:off x="5877570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65C172C-9711-1448-900F-AAC200DC80C8}"/>
              </a:ext>
            </a:extLst>
          </p:cNvPr>
          <p:cNvSpPr/>
          <p:nvPr/>
        </p:nvSpPr>
        <p:spPr>
          <a:xfrm>
            <a:off x="4443925" y="316369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F1CF29D-2713-7748-8D38-27AEA4FDF86F}"/>
              </a:ext>
            </a:extLst>
          </p:cNvPr>
          <p:cNvCxnSpPr>
            <a:cxnSpLocks/>
            <a:stCxn id="26" idx="1"/>
            <a:endCxn id="24" idx="6"/>
          </p:cNvCxnSpPr>
          <p:nvPr/>
        </p:nvCxnSpPr>
        <p:spPr>
          <a:xfrm flipH="1" flipV="1">
            <a:off x="6148334" y="2965691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E301D2E-4BEF-5B46-8327-D5D9DB8CC2C8}"/>
              </a:ext>
            </a:extLst>
          </p:cNvPr>
          <p:cNvSpPr/>
          <p:nvPr/>
        </p:nvSpPr>
        <p:spPr>
          <a:xfrm>
            <a:off x="2646983" y="32917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D1154AA-59F0-EA4C-9706-480FBCE49310}"/>
              </a:ext>
            </a:extLst>
          </p:cNvPr>
          <p:cNvSpPr/>
          <p:nvPr/>
        </p:nvSpPr>
        <p:spPr>
          <a:xfrm>
            <a:off x="1459660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5CD431-D04E-3B46-9363-A294FB0B1E98}"/>
              </a:ext>
            </a:extLst>
          </p:cNvPr>
          <p:cNvSpPr/>
          <p:nvPr/>
        </p:nvSpPr>
        <p:spPr>
          <a:xfrm>
            <a:off x="1672068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0AB9F70-8C67-4840-9B9F-3E4036D7C8AC}"/>
              </a:ext>
            </a:extLst>
          </p:cNvPr>
          <p:cNvSpPr/>
          <p:nvPr/>
        </p:nvSpPr>
        <p:spPr>
          <a:xfrm>
            <a:off x="3637252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D5027C-6B76-A14F-9017-D4CBA71E7EAE}"/>
              </a:ext>
            </a:extLst>
          </p:cNvPr>
          <p:cNvSpPr/>
          <p:nvPr/>
        </p:nvSpPr>
        <p:spPr>
          <a:xfrm>
            <a:off x="3637252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EDD247-0C1C-4443-A43D-D82A481D0BE4}"/>
              </a:ext>
            </a:extLst>
          </p:cNvPr>
          <p:cNvCxnSpPr>
            <a:cxnSpLocks/>
            <a:stCxn id="54" idx="1"/>
            <a:endCxn id="57" idx="5"/>
          </p:cNvCxnSpPr>
          <p:nvPr/>
        </p:nvCxnSpPr>
        <p:spPr>
          <a:xfrm flipH="1" flipV="1">
            <a:off x="1614674" y="3029207"/>
            <a:ext cx="1058905" cy="28886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5B153F0D-5252-B549-B959-AB9BB927995D}"/>
              </a:ext>
            </a:extLst>
          </p:cNvPr>
          <p:cNvSpPr/>
          <p:nvPr/>
        </p:nvSpPr>
        <p:spPr>
          <a:xfrm>
            <a:off x="535397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72CD6-85B2-B745-B7B5-9401E04EF863}"/>
                  </a:ext>
                </a:extLst>
              </p:cNvPr>
              <p:cNvSpPr txBox="1"/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72CD6-85B2-B745-B7B5-9401E04E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36" y="2898328"/>
                <a:ext cx="233504" cy="384721"/>
              </a:xfrm>
              <a:prstGeom prst="rect">
                <a:avLst/>
              </a:prstGeom>
              <a:blipFill>
                <a:blip r:embed="rId4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8FF8A057-EF6C-A442-98ED-DDF195F148AE}"/>
              </a:ext>
            </a:extLst>
          </p:cNvPr>
          <p:cNvSpPr/>
          <p:nvPr/>
        </p:nvSpPr>
        <p:spPr>
          <a:xfrm>
            <a:off x="1370506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A45986-74C1-C247-BFA8-FB391159424C}"/>
              </a:ext>
            </a:extLst>
          </p:cNvPr>
          <p:cNvCxnSpPr>
            <a:cxnSpLocks/>
            <a:stCxn id="54" idx="2"/>
            <a:endCxn id="64" idx="6"/>
          </p:cNvCxnSpPr>
          <p:nvPr/>
        </p:nvCxnSpPr>
        <p:spPr>
          <a:xfrm flipH="1">
            <a:off x="1552116" y="3381591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784131-C1CC-A04E-918B-E49C49383A34}"/>
              </a:ext>
            </a:extLst>
          </p:cNvPr>
          <p:cNvCxnSpPr>
            <a:cxnSpLocks/>
            <a:stCxn id="54" idx="3"/>
            <a:endCxn id="58" idx="7"/>
          </p:cNvCxnSpPr>
          <p:nvPr/>
        </p:nvCxnSpPr>
        <p:spPr>
          <a:xfrm flipH="1">
            <a:off x="1827082" y="3445107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98E50D-84A6-E745-B10D-26B730064882}"/>
              </a:ext>
            </a:extLst>
          </p:cNvPr>
          <p:cNvCxnSpPr>
            <a:cxnSpLocks/>
            <a:stCxn id="60" idx="2"/>
            <a:endCxn id="54" idx="7"/>
          </p:cNvCxnSpPr>
          <p:nvPr/>
        </p:nvCxnSpPr>
        <p:spPr>
          <a:xfrm flipH="1">
            <a:off x="2801997" y="3108867"/>
            <a:ext cx="835255" cy="209207"/>
          </a:xfrm>
          <a:prstGeom prst="line">
            <a:avLst/>
          </a:prstGeom>
          <a:ln w="476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4CCCCD-CFCA-484C-B1B7-6E45FA3F8EF9}"/>
              </a:ext>
            </a:extLst>
          </p:cNvPr>
          <p:cNvCxnSpPr>
            <a:cxnSpLocks/>
            <a:stCxn id="59" idx="1"/>
            <a:endCxn id="54" idx="5"/>
          </p:cNvCxnSpPr>
          <p:nvPr/>
        </p:nvCxnSpPr>
        <p:spPr>
          <a:xfrm flipH="1" flipV="1">
            <a:off x="2801997" y="3445107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0DC088-345C-B149-AC29-513A5E1CD226}"/>
                  </a:ext>
                </a:extLst>
              </p:cNvPr>
              <p:cNvSpPr txBox="1"/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0DC088-345C-B149-AC29-513A5E1C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3" y="273517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3EECA5-B645-C94F-8FB9-08E437FA4602}"/>
                  </a:ext>
                </a:extLst>
              </p:cNvPr>
              <p:cNvSpPr txBox="1"/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3EECA5-B645-C94F-8FB9-08E437FA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13" y="3109673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0093C2-8924-4946-8A2C-A05EEA10A91E}"/>
                  </a:ext>
                </a:extLst>
              </p:cNvPr>
              <p:cNvSpPr txBox="1"/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0093C2-8924-4946-8A2C-A05EEA10A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89" y="2749806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171DEE-F372-6D4B-B6B2-811676157672}"/>
                  </a:ext>
                </a:extLst>
              </p:cNvPr>
              <p:cNvSpPr txBox="1"/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171DEE-F372-6D4B-B6B2-81167615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383" y="3697358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46BA03-60AA-BD44-B802-A6134C586A84}"/>
                  </a:ext>
                </a:extLst>
              </p:cNvPr>
              <p:cNvSpPr txBox="1"/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46BA03-60AA-BD44-B802-A6134C586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11" y="3439236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96D836-D837-1840-B3C7-95D258556493}"/>
              </a:ext>
            </a:extLst>
          </p:cNvPr>
          <p:cNvCxnSpPr>
            <a:cxnSpLocks/>
            <a:stCxn id="27" idx="2"/>
            <a:endCxn id="31" idx="7"/>
          </p:cNvCxnSpPr>
          <p:nvPr/>
        </p:nvCxnSpPr>
        <p:spPr>
          <a:xfrm flipH="1">
            <a:off x="6032584" y="3108867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724AEE5-C37E-9A4D-A931-085328CA6D0B}"/>
              </a:ext>
            </a:extLst>
          </p:cNvPr>
          <p:cNvCxnSpPr>
            <a:cxnSpLocks/>
            <a:stCxn id="27" idx="3"/>
            <a:endCxn id="25" idx="7"/>
          </p:cNvCxnSpPr>
          <p:nvPr/>
        </p:nvCxnSpPr>
        <p:spPr>
          <a:xfrm flipH="1">
            <a:off x="6334146" y="3172383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986B85-4F24-6141-AD3B-46F6827ADDED}"/>
              </a:ext>
            </a:extLst>
          </p:cNvPr>
          <p:cNvCxnSpPr>
            <a:cxnSpLocks/>
            <a:stCxn id="26" idx="2"/>
            <a:endCxn id="31" idx="6"/>
          </p:cNvCxnSpPr>
          <p:nvPr/>
        </p:nvCxnSpPr>
        <p:spPr>
          <a:xfrm flipH="1">
            <a:off x="6059180" y="3607533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94E439-71EE-7D42-8A3D-A810A0155B47}"/>
              </a:ext>
            </a:extLst>
          </p:cNvPr>
          <p:cNvCxnSpPr>
            <a:cxnSpLocks/>
            <a:stCxn id="26" idx="3"/>
            <a:endCxn id="25" idx="6"/>
          </p:cNvCxnSpPr>
          <p:nvPr/>
        </p:nvCxnSpPr>
        <p:spPr>
          <a:xfrm flipH="1">
            <a:off x="6360742" y="3671049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24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28650" y="1315660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Sparsify</a:t>
            </a:r>
            <a:endParaRPr lang="en-US" dirty="0"/>
          </a:p>
          <a:p>
            <a:r>
              <a:rPr lang="en-US" dirty="0"/>
              <a:t>	correct in expectation</a:t>
            </a:r>
          </a:p>
          <a:p>
            <a:r>
              <a:rPr lang="en-US" dirty="0"/>
              <a:t>	output </a:t>
            </a:r>
            <a:r>
              <a:rPr lang="en-US" b="1" dirty="0"/>
              <a:t>always</a:t>
            </a:r>
            <a:r>
              <a:rPr lang="en-US" dirty="0"/>
              <a:t> Eulerian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56" y="1441010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459660" y="287586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672068" y="405372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637252" y="351770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637252" y="3019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641270" y="2965691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535397" y="2152183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370506" y="354947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397392" y="3269382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641270" y="2965691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525520" y="3108867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827082" y="3172383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552116" y="3607533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853678" y="3671049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961947" y="287775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6174355" y="405561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8139539" y="351960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8139539" y="302093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</p:cNvCxnSpPr>
          <p:nvPr/>
        </p:nvCxnSpPr>
        <p:spPr>
          <a:xfrm flipH="1" flipV="1">
            <a:off x="6116961" y="3043458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5037684" y="2154077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872793" y="355136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43DCCA-477C-8447-84CC-C62A61C5CA9B}"/>
              </a:ext>
            </a:extLst>
          </p:cNvPr>
          <p:cNvCxnSpPr>
            <a:cxnSpLocks/>
          </p:cNvCxnSpPr>
          <p:nvPr/>
        </p:nvCxnSpPr>
        <p:spPr>
          <a:xfrm flipH="1">
            <a:off x="6054403" y="3123118"/>
            <a:ext cx="2085136" cy="53042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572280-E70D-A242-893E-A7401DD671A6}"/>
              </a:ext>
            </a:extLst>
          </p:cNvPr>
          <p:cNvCxnSpPr>
            <a:cxnSpLocks/>
          </p:cNvCxnSpPr>
          <p:nvPr/>
        </p:nvCxnSpPr>
        <p:spPr>
          <a:xfrm flipH="1">
            <a:off x="6329369" y="3621784"/>
            <a:ext cx="1810170" cy="47249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813384" y="25856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84" y="2585646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/>
              <p:nvPr/>
            </p:nvSpPr>
            <p:spPr>
              <a:xfrm>
                <a:off x="6536698" y="3044547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698" y="3044547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/>
              <p:nvPr/>
            </p:nvSpPr>
            <p:spPr>
              <a:xfrm>
                <a:off x="6958739" y="3392318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739" y="3392318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4312882" y="3375975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882" y="3375975"/>
                <a:ext cx="53091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2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C72-E778-3E42-8440-EFA2BFEC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0793"/>
            <a:ext cx="8079415" cy="1325563"/>
          </a:xfrm>
        </p:spPr>
        <p:txBody>
          <a:bodyPr/>
          <a:lstStyle/>
          <a:p>
            <a:r>
              <a:rPr lang="en-US" dirty="0"/>
              <a:t>Concentration of </a:t>
            </a:r>
            <a:r>
              <a:rPr lang="en-US" b="1" dirty="0"/>
              <a:t>Matrix</a:t>
            </a:r>
            <a:r>
              <a:rPr lang="en-US" dirty="0"/>
              <a:t> </a:t>
            </a:r>
            <a:r>
              <a:rPr lang="en-US" b="1" dirty="0"/>
              <a:t>Martingales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Matrix Freedman’s Inequality	(</a:t>
                </a:r>
                <a:r>
                  <a:rPr lang="en-US" b="1" dirty="0" err="1"/>
                  <a:t>Tropp</a:t>
                </a:r>
                <a:r>
                  <a:rPr lang="en-US" b="1" dirty="0"/>
                  <a:t> 11)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symmetric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are independent	</a:t>
                </a:r>
                <a:endParaRPr lang="en-US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endParaRPr lang="en-US" b="1" i="1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𝔼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ℙ</m:t>
                    </m:r>
                    <m:r>
                      <a:rPr lang="en-US" sz="2600" i="1">
                        <a:latin typeface="Cambria Math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b="1" i="1">
                                        <a:latin typeface="Cambria Math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prev</m:t>
                                </m:r>
                                <m: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steps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m:rPr>
                        <m:lit/>
                      </m:rPr>
                      <a:rPr lang="en-US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gives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i="1" dirty="0">
                  <a:latin typeface="Calibri" charset="0"/>
                  <a:cs typeface="Calibri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i="1" dirty="0">
                    <a:latin typeface="Calibri" charset="0"/>
                    <a:cs typeface="Calibri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ℙ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𝑑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C17B2-B653-FE4A-A610-C0567BD5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5660"/>
                <a:ext cx="8238903" cy="5405816"/>
              </a:xfrm>
              <a:blipFill>
                <a:blip r:embed="rId3"/>
                <a:stretch>
                  <a:fillRect l="-1541" t="-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605BC7-60EA-C04B-B420-9352170EB908}"/>
              </a:ext>
            </a:extLst>
          </p:cNvPr>
          <p:cNvCxnSpPr>
            <a:cxnSpLocks/>
          </p:cNvCxnSpPr>
          <p:nvPr/>
        </p:nvCxnSpPr>
        <p:spPr>
          <a:xfrm flipH="1">
            <a:off x="1188720" y="2430018"/>
            <a:ext cx="2962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5D9B8E-F321-5D40-8732-EB8ED89C9D14}"/>
              </a:ext>
            </a:extLst>
          </p:cNvPr>
          <p:cNvCxnSpPr>
            <a:cxnSpLocks/>
          </p:cNvCxnSpPr>
          <p:nvPr/>
        </p:nvCxnSpPr>
        <p:spPr>
          <a:xfrm flipH="1">
            <a:off x="1188720" y="2856738"/>
            <a:ext cx="13167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1D9731-82D7-CE48-AF49-31E14B930655}"/>
              </a:ext>
            </a:extLst>
          </p:cNvPr>
          <p:cNvCxnSpPr>
            <a:cxnSpLocks/>
          </p:cNvCxnSpPr>
          <p:nvPr/>
        </p:nvCxnSpPr>
        <p:spPr>
          <a:xfrm flipH="1">
            <a:off x="1245041" y="3755931"/>
            <a:ext cx="21786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DA9790-E3C5-B54D-8CEB-6FDD25E9DDF1}"/>
                  </a:ext>
                </a:extLst>
              </p:cNvPr>
              <p:cNvSpPr txBox="1"/>
              <p:nvPr/>
            </p:nvSpPr>
            <p:spPr>
              <a:xfrm>
                <a:off x="2562447" y="4294875"/>
                <a:ext cx="6262577" cy="523220"/>
              </a:xfrm>
              <a:prstGeom prst="rect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 if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=0.5,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=0.1/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>
                    <a:latin typeface="Cambria Math" charset="0"/>
                  </a:rPr>
                  <a:t> 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DA9790-E3C5-B54D-8CEB-6FDD25E9D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47" y="4294875"/>
                <a:ext cx="6262577" cy="523220"/>
              </a:xfrm>
              <a:prstGeom prst="rect">
                <a:avLst/>
              </a:prstGeom>
              <a:blipFill>
                <a:blip r:embed="rId4"/>
                <a:stretch>
                  <a:fillRect l="-1815" t="-6818" b="-27273"/>
                </a:stretch>
              </a:blipFill>
              <a:ln w="222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5721B6-3892-5D42-B6EF-C92445975ACD}"/>
                  </a:ext>
                </a:extLst>
              </p:cNvPr>
              <p:cNvSpPr/>
              <p:nvPr/>
            </p:nvSpPr>
            <p:spPr>
              <a:xfrm>
                <a:off x="4236850" y="6150237"/>
                <a:ext cx="14568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5721B6-3892-5D42-B6EF-C92445975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850" y="6150237"/>
                <a:ext cx="1456885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A085B6-2AFC-2C4B-891C-5BB755874EC3}"/>
              </a:ext>
            </a:extLst>
          </p:cNvPr>
          <p:cNvCxnSpPr>
            <a:cxnSpLocks/>
            <a:stCxn id="31" idx="1"/>
            <a:endCxn id="32" idx="5"/>
          </p:cNvCxnSpPr>
          <p:nvPr/>
        </p:nvCxnSpPr>
        <p:spPr>
          <a:xfrm flipH="1" flipV="1">
            <a:off x="1292291" y="2199695"/>
            <a:ext cx="1058905" cy="28886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5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7B922-970F-4549-84E0-46C35DFE3AE2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1504699" y="2615595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476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D5B08-6D19-234B-A8D7-BA494B01767B}"/>
              </a:ext>
            </a:extLst>
          </p:cNvPr>
          <p:cNvCxnSpPr>
            <a:cxnSpLocks/>
            <a:stCxn id="34" idx="1"/>
            <a:endCxn id="31" idx="5"/>
          </p:cNvCxnSpPr>
          <p:nvPr/>
        </p:nvCxnSpPr>
        <p:spPr>
          <a:xfrm flipH="1" flipV="1">
            <a:off x="2479614" y="2615595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28C525-A891-864B-83DD-EEB08A0735EA}"/>
                  </a:ext>
                </a:extLst>
              </p:cNvPr>
              <p:cNvSpPr txBox="1"/>
              <p:nvPr/>
            </p:nvSpPr>
            <p:spPr>
              <a:xfrm>
                <a:off x="1557500" y="190566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28C525-A891-864B-83DD-EEB08A07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00" y="1905665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/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/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1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4195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A085B6-2AFC-2C4B-891C-5BB755874EC3}"/>
              </a:ext>
            </a:extLst>
          </p:cNvPr>
          <p:cNvCxnSpPr>
            <a:cxnSpLocks/>
            <a:stCxn id="31" idx="1"/>
            <a:endCxn id="32" idx="5"/>
          </p:cNvCxnSpPr>
          <p:nvPr/>
        </p:nvCxnSpPr>
        <p:spPr>
          <a:xfrm flipH="1" flipV="1">
            <a:off x="1292291" y="2199695"/>
            <a:ext cx="1058905" cy="288867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5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7B922-970F-4549-84E0-46C35DFE3AE2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1504699" y="2615595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476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D5B08-6D19-234B-A8D7-BA494B01767B}"/>
              </a:ext>
            </a:extLst>
          </p:cNvPr>
          <p:cNvCxnSpPr>
            <a:cxnSpLocks/>
            <a:stCxn id="34" idx="1"/>
            <a:endCxn id="31" idx="5"/>
          </p:cNvCxnSpPr>
          <p:nvPr/>
        </p:nvCxnSpPr>
        <p:spPr>
          <a:xfrm flipH="1" flipV="1">
            <a:off x="2479614" y="2615595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28C525-A891-864B-83DD-EEB08A0735EA}"/>
                  </a:ext>
                </a:extLst>
              </p:cNvPr>
              <p:cNvSpPr txBox="1"/>
              <p:nvPr/>
            </p:nvSpPr>
            <p:spPr>
              <a:xfrm>
                <a:off x="1557500" y="190566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28C525-A891-864B-83DD-EEB08A07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00" y="1905665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/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/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1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196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4848026"/>
            <a:ext cx="2049174" cy="16143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A085B6-2AFC-2C4B-891C-5BB755874EC3}"/>
              </a:ext>
            </a:extLst>
          </p:cNvPr>
          <p:cNvCxnSpPr>
            <a:cxnSpLocks/>
            <a:stCxn id="31" idx="1"/>
            <a:endCxn id="32" idx="5"/>
          </p:cNvCxnSpPr>
          <p:nvPr/>
        </p:nvCxnSpPr>
        <p:spPr>
          <a:xfrm flipH="1" flipV="1">
            <a:off x="1292291" y="2199695"/>
            <a:ext cx="1058905" cy="288867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6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7B922-970F-4549-84E0-46C35DFE3AE2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1504699" y="2615595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476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D5B08-6D19-234B-A8D7-BA494B01767B}"/>
              </a:ext>
            </a:extLst>
          </p:cNvPr>
          <p:cNvCxnSpPr>
            <a:cxnSpLocks/>
            <a:stCxn id="34" idx="1"/>
            <a:endCxn id="31" idx="5"/>
          </p:cNvCxnSpPr>
          <p:nvPr/>
        </p:nvCxnSpPr>
        <p:spPr>
          <a:xfrm flipH="1" flipV="1">
            <a:off x="2479614" y="2615595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28C525-A891-864B-83DD-EEB08A0735EA}"/>
                  </a:ext>
                </a:extLst>
              </p:cNvPr>
              <p:cNvSpPr txBox="1"/>
              <p:nvPr/>
            </p:nvSpPr>
            <p:spPr>
              <a:xfrm>
                <a:off x="1557500" y="1905665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28C525-A891-864B-83DD-EEB08A07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00" y="1905665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/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/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2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2132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4848026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6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7B922-970F-4549-84E0-46C35DFE3AE2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1504699" y="2615595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D5B08-6D19-234B-A8D7-BA494B01767B}"/>
              </a:ext>
            </a:extLst>
          </p:cNvPr>
          <p:cNvCxnSpPr>
            <a:cxnSpLocks/>
            <a:stCxn id="34" idx="1"/>
            <a:endCxn id="31" idx="5"/>
          </p:cNvCxnSpPr>
          <p:nvPr/>
        </p:nvCxnSpPr>
        <p:spPr>
          <a:xfrm flipH="1" flipV="1">
            <a:off x="2479614" y="2615595"/>
            <a:ext cx="861851" cy="9890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/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/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1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492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4848026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6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7B922-970F-4549-84E0-46C35DFE3AE2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1504699" y="2615595"/>
            <a:ext cx="846497" cy="6349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D5B08-6D19-234B-A8D7-BA494B01767B}"/>
              </a:ext>
            </a:extLst>
          </p:cNvPr>
          <p:cNvCxnSpPr>
            <a:cxnSpLocks/>
            <a:stCxn id="34" idx="1"/>
            <a:endCxn id="31" idx="5"/>
          </p:cNvCxnSpPr>
          <p:nvPr/>
        </p:nvCxnSpPr>
        <p:spPr>
          <a:xfrm flipH="1" flipV="1">
            <a:off x="2479614" y="2615595"/>
            <a:ext cx="861851" cy="98909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/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/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1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7635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4848026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572280-E70D-A242-893E-A7401DD671A6}"/>
              </a:ext>
            </a:extLst>
          </p:cNvPr>
          <p:cNvCxnSpPr>
            <a:cxnSpLocks/>
            <a:stCxn id="80" idx="2"/>
            <a:endCxn id="79" idx="7"/>
          </p:cNvCxnSpPr>
          <p:nvPr/>
        </p:nvCxnSpPr>
        <p:spPr>
          <a:xfrm flipH="1">
            <a:off x="6006986" y="5426352"/>
            <a:ext cx="1810170" cy="472499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/>
              <p:nvPr/>
            </p:nvSpPr>
            <p:spPr>
              <a:xfrm>
                <a:off x="6636356" y="520924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56" y="5209243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7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7B922-970F-4549-84E0-46C35DFE3AE2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1504699" y="2615595"/>
            <a:ext cx="846497" cy="634925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D5B08-6D19-234B-A8D7-BA494B01767B}"/>
              </a:ext>
            </a:extLst>
          </p:cNvPr>
          <p:cNvCxnSpPr>
            <a:cxnSpLocks/>
            <a:stCxn id="34" idx="1"/>
            <a:endCxn id="31" idx="5"/>
          </p:cNvCxnSpPr>
          <p:nvPr/>
        </p:nvCxnSpPr>
        <p:spPr>
          <a:xfrm flipH="1" flipV="1">
            <a:off x="2479614" y="2615595"/>
            <a:ext cx="861851" cy="98909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/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D42BC4-7CD7-7B4C-AA90-294BEECB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00" y="2867846"/>
                <a:ext cx="4682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/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5B174B-645C-364E-9A35-F108DD6E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628" y="2609724"/>
                <a:ext cx="4682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2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718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4848026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43DCCA-477C-8447-84CC-C62A61C5CA9B}"/>
              </a:ext>
            </a:extLst>
          </p:cNvPr>
          <p:cNvCxnSpPr>
            <a:cxnSpLocks/>
            <a:stCxn id="81" idx="2"/>
            <a:endCxn id="85" idx="6"/>
          </p:cNvCxnSpPr>
          <p:nvPr/>
        </p:nvCxnSpPr>
        <p:spPr>
          <a:xfrm flipH="1">
            <a:off x="5732020" y="4927686"/>
            <a:ext cx="2085136" cy="530429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572280-E70D-A242-893E-A7401DD671A6}"/>
              </a:ext>
            </a:extLst>
          </p:cNvPr>
          <p:cNvCxnSpPr>
            <a:cxnSpLocks/>
            <a:stCxn id="80" idx="2"/>
            <a:endCxn id="79" idx="7"/>
          </p:cNvCxnSpPr>
          <p:nvPr/>
        </p:nvCxnSpPr>
        <p:spPr>
          <a:xfrm flipH="1">
            <a:off x="6006986" y="5426352"/>
            <a:ext cx="1810170" cy="47249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/>
              <p:nvPr/>
            </p:nvSpPr>
            <p:spPr>
              <a:xfrm>
                <a:off x="6214315" y="486147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15" y="4861472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/>
              <p:nvPr/>
            </p:nvSpPr>
            <p:spPr>
              <a:xfrm>
                <a:off x="6636356" y="520924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56" y="5209243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7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CEE090-F1E3-D348-98EA-62A381240D54}"/>
              </a:ext>
            </a:extLst>
          </p:cNvPr>
          <p:cNvCxnSpPr>
            <a:cxnSpLocks/>
            <a:stCxn id="31" idx="2"/>
            <a:endCxn id="40" idx="6"/>
          </p:cNvCxnSpPr>
          <p:nvPr/>
        </p:nvCxnSpPr>
        <p:spPr>
          <a:xfrm flipH="1">
            <a:off x="1229733" y="2552079"/>
            <a:ext cx="1094867" cy="257705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9918B-95A2-334C-B115-D1F26C11BFE5}"/>
              </a:ext>
            </a:extLst>
          </p:cNvPr>
          <p:cNvCxnSpPr>
            <a:cxnSpLocks/>
            <a:stCxn id="35" idx="2"/>
            <a:endCxn id="31" idx="7"/>
          </p:cNvCxnSpPr>
          <p:nvPr/>
        </p:nvCxnSpPr>
        <p:spPr>
          <a:xfrm flipH="1">
            <a:off x="2479614" y="2279355"/>
            <a:ext cx="835255" cy="209207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/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3EACAF-7260-0E4F-B49A-7508AD96F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30" y="2280161"/>
                <a:ext cx="468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/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BDA408-73E2-E046-BB2E-68C47927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06" y="1920294"/>
                <a:ext cx="4682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10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481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13014" y="1339411"/>
            <a:ext cx="7886700" cy="54058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/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184111-6844-EC49-867D-5BDB7BA3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4" y="1076899"/>
                <a:ext cx="6935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469279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587064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533463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483596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4782616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3969108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53663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5086307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4782616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4925792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4989308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5424458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5487974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469468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5872542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5336526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4837860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4848026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3971002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536828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43DCCA-477C-8447-84CC-C62A61C5CA9B}"/>
              </a:ext>
            </a:extLst>
          </p:cNvPr>
          <p:cNvCxnSpPr>
            <a:cxnSpLocks/>
            <a:stCxn id="81" idx="2"/>
            <a:endCxn id="85" idx="6"/>
          </p:cNvCxnSpPr>
          <p:nvPr/>
        </p:nvCxnSpPr>
        <p:spPr>
          <a:xfrm flipH="1">
            <a:off x="5732020" y="4927686"/>
            <a:ext cx="2085136" cy="53042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572280-E70D-A242-893E-A7401DD671A6}"/>
              </a:ext>
            </a:extLst>
          </p:cNvPr>
          <p:cNvCxnSpPr>
            <a:cxnSpLocks/>
            <a:stCxn id="80" idx="2"/>
            <a:endCxn id="79" idx="7"/>
          </p:cNvCxnSpPr>
          <p:nvPr/>
        </p:nvCxnSpPr>
        <p:spPr>
          <a:xfrm flipH="1">
            <a:off x="6006986" y="5426352"/>
            <a:ext cx="1810170" cy="47249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4402571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/>
              <p:nvPr/>
            </p:nvSpPr>
            <p:spPr>
              <a:xfrm>
                <a:off x="6214315" y="486147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15" y="4861472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/>
              <p:nvPr/>
            </p:nvSpPr>
            <p:spPr>
              <a:xfrm>
                <a:off x="6636356" y="5209243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56" y="5209243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5192900"/>
                <a:ext cx="5309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45FF386-7F9F-8449-A26E-62A77FBB4E1C}"/>
              </a:ext>
            </a:extLst>
          </p:cNvPr>
          <p:cNvSpPr/>
          <p:nvPr/>
        </p:nvSpPr>
        <p:spPr>
          <a:xfrm>
            <a:off x="2324600" y="2462253"/>
            <a:ext cx="181610" cy="17965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D80EC1-F98E-DE4A-9740-ED489E84F9AC}"/>
              </a:ext>
            </a:extLst>
          </p:cNvPr>
          <p:cNvSpPr/>
          <p:nvPr/>
        </p:nvSpPr>
        <p:spPr>
          <a:xfrm>
            <a:off x="1137277" y="204635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F15C65-DB9D-7B4B-AE87-ECB6E1C93812}"/>
              </a:ext>
            </a:extLst>
          </p:cNvPr>
          <p:cNvSpPr/>
          <p:nvPr/>
        </p:nvSpPr>
        <p:spPr>
          <a:xfrm>
            <a:off x="1349685" y="322421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8713B-C0C7-5D4E-91F5-98EC88CF6406}"/>
              </a:ext>
            </a:extLst>
          </p:cNvPr>
          <p:cNvSpPr/>
          <p:nvPr/>
        </p:nvSpPr>
        <p:spPr>
          <a:xfrm>
            <a:off x="3314869" y="268819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09332-93AC-7941-8DC5-F6004C257E27}"/>
              </a:ext>
            </a:extLst>
          </p:cNvPr>
          <p:cNvSpPr/>
          <p:nvPr/>
        </p:nvSpPr>
        <p:spPr>
          <a:xfrm>
            <a:off x="3314869" y="218952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B0188C3-A8D1-9947-A40F-CA62101651F0}"/>
              </a:ext>
            </a:extLst>
          </p:cNvPr>
          <p:cNvSpPr/>
          <p:nvPr/>
        </p:nvSpPr>
        <p:spPr>
          <a:xfrm>
            <a:off x="213014" y="132267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/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lang="en-US" sz="19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0CAAF0-90CD-4446-B949-8F90E1C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53" y="2068816"/>
                <a:ext cx="233504" cy="384721"/>
              </a:xfrm>
              <a:prstGeom prst="rect">
                <a:avLst/>
              </a:prstGeom>
              <a:blipFill>
                <a:blip r:embed="rId7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64ADE74-2D38-AD4A-A653-EDD8033A5552}"/>
              </a:ext>
            </a:extLst>
          </p:cNvPr>
          <p:cNvSpPr/>
          <p:nvPr/>
        </p:nvSpPr>
        <p:spPr>
          <a:xfrm>
            <a:off x="1048123" y="271995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/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While edges remain: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Pick a minimum weight edge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Pair with random neighbor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Reduce mass on both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C7ED6C-8D32-C041-A9A1-881CA9A1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95" y="1115622"/>
                <a:ext cx="5560817" cy="2677656"/>
              </a:xfrm>
              <a:prstGeom prst="rect">
                <a:avLst/>
              </a:prstGeom>
              <a:blipFill>
                <a:blip r:embed="rId8"/>
                <a:stretch>
                  <a:fillRect l="-2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052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3014" y="1339411"/>
                <a:ext cx="7886700" cy="5405816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</a:t>
                </a:r>
                <a:r>
                  <a:rPr lang="en-US" dirty="0" err="1"/>
                  <a:t>sparsification</a:t>
                </a:r>
                <a:endParaRPr lang="en-US" dirty="0"/>
              </a:p>
              <a:p>
                <a:r>
                  <a:rPr lang="en-US" dirty="0"/>
                  <a:t>	correct in expectation</a:t>
                </a:r>
              </a:p>
              <a:p>
                <a:r>
                  <a:rPr lang="en-US" dirty="0"/>
                  <a:t>	output </a:t>
                </a:r>
                <a:r>
                  <a:rPr lang="en-US" b="1" dirty="0"/>
                  <a:t>always</a:t>
                </a:r>
                <a:r>
                  <a:rPr lang="en-US" dirty="0"/>
                  <a:t> Eulerian</a:t>
                </a:r>
              </a:p>
              <a:p>
                <a:endParaRPr lang="en-US" dirty="0"/>
              </a:p>
              <a:p>
                <a:r>
                  <a:rPr lang="en-US" dirty="0"/>
                  <a:t>Average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runs to reduce variance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014" y="1339411"/>
                <a:ext cx="7886700" cy="5405816"/>
              </a:xfrm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93"/>
            <a:ext cx="8381126" cy="1325563"/>
          </a:xfrm>
        </p:spPr>
        <p:txBody>
          <a:bodyPr/>
          <a:lstStyle/>
          <a:p>
            <a:r>
              <a:rPr lang="en-US" dirty="0"/>
              <a:t>Gaussian Elimination on Eulerian Laplacians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863B45C-A6A1-394A-AB6B-B9E2B88789AC}"/>
              </a:ext>
            </a:extLst>
          </p:cNvPr>
          <p:cNvSpPr/>
          <p:nvPr/>
        </p:nvSpPr>
        <p:spPr>
          <a:xfrm>
            <a:off x="1137277" y="206119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4C642E-A18F-D249-AAD3-9AF92EE87EAC}"/>
              </a:ext>
            </a:extLst>
          </p:cNvPr>
          <p:cNvSpPr/>
          <p:nvPr/>
        </p:nvSpPr>
        <p:spPr>
          <a:xfrm>
            <a:off x="1349685" y="3239057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BA6BA-85A0-3843-92AB-56323714B560}"/>
              </a:ext>
            </a:extLst>
          </p:cNvPr>
          <p:cNvSpPr/>
          <p:nvPr/>
        </p:nvSpPr>
        <p:spPr>
          <a:xfrm>
            <a:off x="3314869" y="270304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FE411-4DDA-5244-B998-951A0F407375}"/>
              </a:ext>
            </a:extLst>
          </p:cNvPr>
          <p:cNvSpPr/>
          <p:nvPr/>
        </p:nvSpPr>
        <p:spPr>
          <a:xfrm>
            <a:off x="3314869" y="220437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50DAD-7C3E-F349-9A9D-53787A1D55F8}"/>
              </a:ext>
            </a:extLst>
          </p:cNvPr>
          <p:cNvCxnSpPr>
            <a:cxnSpLocks/>
            <a:stCxn id="45" idx="1"/>
            <a:endCxn id="41" idx="6"/>
          </p:cNvCxnSpPr>
          <p:nvPr/>
        </p:nvCxnSpPr>
        <p:spPr>
          <a:xfrm flipH="1" flipV="1">
            <a:off x="1318887" y="2151025"/>
            <a:ext cx="2022578" cy="7965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E27A300C-1A10-6F46-9127-47688B3CA272}"/>
              </a:ext>
            </a:extLst>
          </p:cNvPr>
          <p:cNvSpPr/>
          <p:nvPr/>
        </p:nvSpPr>
        <p:spPr>
          <a:xfrm>
            <a:off x="213014" y="1337517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821F-0B1A-AF42-8D3A-A81DC755FABB}"/>
              </a:ext>
            </a:extLst>
          </p:cNvPr>
          <p:cNvSpPr/>
          <p:nvPr/>
        </p:nvSpPr>
        <p:spPr>
          <a:xfrm>
            <a:off x="1048123" y="2734804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D5014B6-4FC2-AD47-8BD6-1FB2385D095B}"/>
              </a:ext>
            </a:extLst>
          </p:cNvPr>
          <p:cNvSpPr/>
          <p:nvPr/>
        </p:nvSpPr>
        <p:spPr>
          <a:xfrm>
            <a:off x="4075009" y="2454716"/>
            <a:ext cx="429272" cy="1458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4136EF-0E0D-4D40-AFF5-B01E99337024}"/>
              </a:ext>
            </a:extLst>
          </p:cNvPr>
          <p:cNvCxnSpPr>
            <a:cxnSpLocks/>
            <a:stCxn id="44" idx="1"/>
            <a:endCxn id="41" idx="6"/>
          </p:cNvCxnSpPr>
          <p:nvPr/>
        </p:nvCxnSpPr>
        <p:spPr>
          <a:xfrm flipH="1" flipV="1">
            <a:off x="1318887" y="2151025"/>
            <a:ext cx="2022578" cy="578325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680BA4-E2AD-9847-A378-E45390A40F84}"/>
              </a:ext>
            </a:extLst>
          </p:cNvPr>
          <p:cNvCxnSpPr>
            <a:cxnSpLocks/>
            <a:stCxn id="45" idx="2"/>
            <a:endCxn id="50" idx="7"/>
          </p:cNvCxnSpPr>
          <p:nvPr/>
        </p:nvCxnSpPr>
        <p:spPr>
          <a:xfrm flipH="1">
            <a:off x="1203137" y="2294201"/>
            <a:ext cx="2111732" cy="466912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0BBF23-1C9C-7B42-A439-702D9770DE57}"/>
              </a:ext>
            </a:extLst>
          </p:cNvPr>
          <p:cNvCxnSpPr>
            <a:cxnSpLocks/>
            <a:stCxn id="45" idx="3"/>
            <a:endCxn id="42" idx="7"/>
          </p:cNvCxnSpPr>
          <p:nvPr/>
        </p:nvCxnSpPr>
        <p:spPr>
          <a:xfrm flipH="1">
            <a:off x="1504699" y="2357717"/>
            <a:ext cx="1836766" cy="907649"/>
          </a:xfrm>
          <a:prstGeom prst="line">
            <a:avLst/>
          </a:prstGeom>
          <a:ln w="4445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CC5EA0-D201-FC48-B155-A671C2FC96B5}"/>
              </a:ext>
            </a:extLst>
          </p:cNvPr>
          <p:cNvCxnSpPr>
            <a:cxnSpLocks/>
            <a:stCxn id="44" idx="2"/>
            <a:endCxn id="50" idx="6"/>
          </p:cNvCxnSpPr>
          <p:nvPr/>
        </p:nvCxnSpPr>
        <p:spPr>
          <a:xfrm flipH="1">
            <a:off x="1229733" y="2792867"/>
            <a:ext cx="2085136" cy="3176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F8D84C-2A64-E54C-8AC0-CBEC58F427AC}"/>
              </a:ext>
            </a:extLst>
          </p:cNvPr>
          <p:cNvCxnSpPr>
            <a:cxnSpLocks/>
            <a:stCxn id="44" idx="3"/>
            <a:endCxn id="42" idx="6"/>
          </p:cNvCxnSpPr>
          <p:nvPr/>
        </p:nvCxnSpPr>
        <p:spPr>
          <a:xfrm flipH="1">
            <a:off x="1531295" y="2856383"/>
            <a:ext cx="1810170" cy="472500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62ADDE7-269D-6746-9B47-C77C8B76FA69}"/>
              </a:ext>
            </a:extLst>
          </p:cNvPr>
          <p:cNvSpPr/>
          <p:nvPr/>
        </p:nvSpPr>
        <p:spPr>
          <a:xfrm>
            <a:off x="5639564" y="2063093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7BC39FD-E973-F246-9882-F89BFB4187A5}"/>
              </a:ext>
            </a:extLst>
          </p:cNvPr>
          <p:cNvSpPr/>
          <p:nvPr/>
        </p:nvSpPr>
        <p:spPr>
          <a:xfrm>
            <a:off x="5851972" y="3240951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99915A-4888-4E4A-A9D1-46FEC2CD197C}"/>
              </a:ext>
            </a:extLst>
          </p:cNvPr>
          <p:cNvSpPr/>
          <p:nvPr/>
        </p:nvSpPr>
        <p:spPr>
          <a:xfrm>
            <a:off x="7817156" y="2704935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6D9551-F11B-A540-8635-F924F657A68E}"/>
              </a:ext>
            </a:extLst>
          </p:cNvPr>
          <p:cNvSpPr/>
          <p:nvPr/>
        </p:nvSpPr>
        <p:spPr>
          <a:xfrm>
            <a:off x="7817156" y="2206269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96F6CE1-03D3-AB4F-A417-A20B5A45AE11}"/>
              </a:ext>
            </a:extLst>
          </p:cNvPr>
          <p:cNvCxnSpPr>
            <a:cxnSpLocks/>
            <a:stCxn id="81" idx="1"/>
            <a:endCxn id="78" idx="5"/>
          </p:cNvCxnSpPr>
          <p:nvPr/>
        </p:nvCxnSpPr>
        <p:spPr>
          <a:xfrm flipH="1" flipV="1">
            <a:off x="5794578" y="2216435"/>
            <a:ext cx="2049174" cy="16143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CCF709C6-D9A0-E643-B25B-A6C704EA6B2B}"/>
              </a:ext>
            </a:extLst>
          </p:cNvPr>
          <p:cNvSpPr/>
          <p:nvPr/>
        </p:nvSpPr>
        <p:spPr>
          <a:xfrm>
            <a:off x="4715301" y="1339411"/>
            <a:ext cx="3583598" cy="2486929"/>
          </a:xfrm>
          <a:custGeom>
            <a:avLst/>
            <a:gdLst>
              <a:gd name="connsiteX0" fmla="*/ 561753 w 1911738"/>
              <a:gd name="connsiteY0" fmla="*/ 238151 h 1773354"/>
              <a:gd name="connsiteX1" fmla="*/ 1260396 w 1911738"/>
              <a:gd name="connsiteY1" fmla="*/ 22394 h 1773354"/>
              <a:gd name="connsiteX2" fmla="*/ 1887120 w 1911738"/>
              <a:gd name="connsiteY2" fmla="*/ 587473 h 1773354"/>
              <a:gd name="connsiteX3" fmla="*/ 1609717 w 1911738"/>
              <a:gd name="connsiteY3" fmla="*/ 1738178 h 1773354"/>
              <a:gd name="connsiteX4" fmla="*/ 37771 w 1911738"/>
              <a:gd name="connsiteY4" fmla="*/ 1368309 h 1773354"/>
              <a:gd name="connsiteX5" fmla="*/ 561753 w 1911738"/>
              <a:gd name="connsiteY5" fmla="*/ 238151 h 17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738" h="1773354">
                <a:moveTo>
                  <a:pt x="561753" y="238151"/>
                </a:moveTo>
                <a:cubicBezTo>
                  <a:pt x="765524" y="13832"/>
                  <a:pt x="1039502" y="-35826"/>
                  <a:pt x="1260396" y="22394"/>
                </a:cubicBezTo>
                <a:cubicBezTo>
                  <a:pt x="1481290" y="80614"/>
                  <a:pt x="1828900" y="301509"/>
                  <a:pt x="1887120" y="587473"/>
                </a:cubicBezTo>
                <a:cubicBezTo>
                  <a:pt x="1945340" y="873437"/>
                  <a:pt x="1917942" y="1608039"/>
                  <a:pt x="1609717" y="1738178"/>
                </a:cubicBezTo>
                <a:cubicBezTo>
                  <a:pt x="1301492" y="1868317"/>
                  <a:pt x="215856" y="1613176"/>
                  <a:pt x="37771" y="1368309"/>
                </a:cubicBezTo>
                <a:cubicBezTo>
                  <a:pt x="-140314" y="1123442"/>
                  <a:pt x="357982" y="462470"/>
                  <a:pt x="561753" y="23815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47F123-7AC2-1B4E-83A4-F39D5EFEAAEB}"/>
              </a:ext>
            </a:extLst>
          </p:cNvPr>
          <p:cNvSpPr/>
          <p:nvPr/>
        </p:nvSpPr>
        <p:spPr>
          <a:xfrm>
            <a:off x="5550410" y="2736698"/>
            <a:ext cx="181610" cy="1796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43DCCA-477C-8447-84CC-C62A61C5CA9B}"/>
              </a:ext>
            </a:extLst>
          </p:cNvPr>
          <p:cNvCxnSpPr>
            <a:cxnSpLocks/>
            <a:stCxn id="81" idx="2"/>
            <a:endCxn id="85" idx="6"/>
          </p:cNvCxnSpPr>
          <p:nvPr/>
        </p:nvCxnSpPr>
        <p:spPr>
          <a:xfrm flipH="1">
            <a:off x="5732020" y="2296095"/>
            <a:ext cx="2085136" cy="53042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572280-E70D-A242-893E-A7401DD671A6}"/>
              </a:ext>
            </a:extLst>
          </p:cNvPr>
          <p:cNvCxnSpPr>
            <a:cxnSpLocks/>
            <a:stCxn id="80" idx="2"/>
            <a:endCxn id="79" idx="7"/>
          </p:cNvCxnSpPr>
          <p:nvPr/>
        </p:nvCxnSpPr>
        <p:spPr>
          <a:xfrm flipH="1">
            <a:off x="6006986" y="2794761"/>
            <a:ext cx="1810170" cy="472499"/>
          </a:xfrm>
          <a:prstGeom prst="line">
            <a:avLst/>
          </a:prstGeom>
          <a:ln w="2857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/>
              <p:nvPr/>
            </p:nvSpPr>
            <p:spPr>
              <a:xfrm>
                <a:off x="6491001" y="1770980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3DBFD7-0B7A-4B47-849F-1DED316A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01" y="1770980"/>
                <a:ext cx="4682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/>
              <p:nvPr/>
            </p:nvSpPr>
            <p:spPr>
              <a:xfrm>
                <a:off x="6214315" y="2229881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909D7E-8300-C24E-BE6C-68BE760E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15" y="2229881"/>
                <a:ext cx="4682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/>
              <p:nvPr/>
            </p:nvSpPr>
            <p:spPr>
              <a:xfrm>
                <a:off x="6636356" y="2577652"/>
                <a:ext cx="468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29C2C41-1B02-AF4E-8484-CE48ADB1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56" y="2577652"/>
                <a:ext cx="468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/>
              <p:nvPr/>
            </p:nvSpPr>
            <p:spPr>
              <a:xfrm>
                <a:off x="3990499" y="2561309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0237E4-F6CB-7E4B-903F-075E5AF1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99" y="2561309"/>
                <a:ext cx="53091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389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Matrices by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Goal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𝕷𝖀</m:t>
                      </m:r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r>
                        <a:rPr lang="en-US" b="1" i="1">
                          <a:latin typeface="Cambria Math" charset="0"/>
                        </a:rPr>
                        <m:t>𝑳</m:t>
                      </m:r>
                    </m:oMath>
                  </m:oMathPara>
                </a14:m>
                <a:endParaRPr lang="en-US" b="1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Approach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𝕷𝖀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𝑳</m:t>
                    </m:r>
                  </m:oMath>
                </a14:m>
                <a:endParaRPr lang="en-US" b="1" i="1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 Show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𝕷𝖀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concentrated around expectation</a:t>
                </a:r>
              </a:p>
              <a:p>
                <a:endParaRPr lang="en-US" dirty="0"/>
              </a:p>
              <a:p>
                <a:r>
                  <a:rPr lang="en-US" dirty="0"/>
                  <a:t>Gives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𝕷𝖀</m:t>
                    </m:r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  <m:r>
                      <a:rPr lang="en-US" b="1" i="1">
                        <a:latin typeface="Cambria Math" charset="0"/>
                      </a:rPr>
                      <m:t>𝑳</m:t>
                    </m:r>
                  </m:oMath>
                </a14:m>
                <a:r>
                  <a:rPr lang="en-US" dirty="0"/>
                  <a:t>  w. high probability </a:t>
                </a:r>
                <a:r>
                  <a:rPr lang="en-US" dirty="0">
                    <a:solidFill>
                      <a:srgbClr val="FF0000"/>
                    </a:solidFill>
                  </a:rPr>
                  <a:t>(?)</a:t>
                </a:r>
                <a:endParaRPr lang="en-US" dirty="0"/>
              </a:p>
              <a:p>
                <a:r>
                  <a:rPr lang="en-US" dirty="0"/>
                  <a:t>But what does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mean?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𝑳</m:t>
                    </m:r>
                  </m:oMath>
                </a14:m>
                <a:r>
                  <a:rPr lang="en-US" dirty="0"/>
                  <a:t> is not PSD?!?</a:t>
                </a:r>
              </a:p>
              <a:p>
                <a:endParaRPr lang="en-US" dirty="0"/>
              </a:p>
              <a:p>
                <a:r>
                  <a:rPr lang="en-US" dirty="0"/>
                  <a:t>Come to my talk and I’ll tell you!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89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108411</TotalTime>
  <Words>2809</Words>
  <Application>Microsoft Macintosh PowerPoint</Application>
  <PresentationFormat>On-screen Show (4:3)</PresentationFormat>
  <Paragraphs>1369</Paragraphs>
  <Slides>119</Slides>
  <Notes>119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7" baseType="lpstr">
      <vt:lpstr>Arial</vt:lpstr>
      <vt:lpstr>Calibri</vt:lpstr>
      <vt:lpstr>Calibri Light</vt:lpstr>
      <vt:lpstr>Cambria Math</vt:lpstr>
      <vt:lpstr>Helvetica</vt:lpstr>
      <vt:lpstr>Helvetica Neue</vt:lpstr>
      <vt:lpstr>Mangal</vt:lpstr>
      <vt:lpstr>Office Theme</vt:lpstr>
      <vt:lpstr>Matrix Martingales in  Randomized Numerical Linear Algebra  </vt:lpstr>
      <vt:lpstr>Concentration of Scalar Random Variables</vt:lpstr>
      <vt:lpstr>Concentration of Scalar Random Variables</vt:lpstr>
      <vt:lpstr>Concentration of Scalar Martingales</vt:lpstr>
      <vt:lpstr>Concentration of Scalar Martingales</vt:lpstr>
      <vt:lpstr>Concentration of Scalar Martingales</vt:lpstr>
      <vt:lpstr>Concentration of Scalar Martingales</vt:lpstr>
      <vt:lpstr>Concentration of Matrix Random Variables</vt:lpstr>
      <vt:lpstr>Concentration of Matrix Martingales</vt:lpstr>
      <vt:lpstr>Concentration of Matrix Martingales</vt:lpstr>
      <vt:lpstr>Laplacian Matrices</vt:lpstr>
      <vt:lpstr>Laplacian Matrices</vt:lpstr>
      <vt:lpstr>Laplacian Matrices</vt:lpstr>
      <vt:lpstr>Laplacian Matrices</vt:lpstr>
      <vt:lpstr>Laplacian of a Graph</vt:lpstr>
      <vt:lpstr>Approximation between graphs</vt:lpstr>
      <vt:lpstr>Sparsification of Laplacians</vt:lpstr>
      <vt:lpstr>Graph Semi-Streaming Sparsification</vt:lpstr>
      <vt:lpstr>Independent Edge Samples</vt:lpstr>
      <vt:lpstr>Matrix Martingale?</vt:lpstr>
      <vt:lpstr>Independent Edge Samples</vt:lpstr>
      <vt:lpstr>Repeated Edge Sampling</vt:lpstr>
      <vt:lpstr>Repeated Edge Sampling</vt:lpstr>
      <vt:lpstr>Repeated Edge Sampling</vt:lpstr>
      <vt:lpstr>Repeated Edge Sampling</vt:lpstr>
      <vt:lpstr>Approximation?</vt:lpstr>
      <vt:lpstr>Isotropic position </vt:lpstr>
      <vt:lpstr>Concentration of Matrix Martingales</vt:lpstr>
      <vt:lpstr>Concentration of Matrix Martingales</vt:lpstr>
      <vt:lpstr>Norm Control</vt:lpstr>
      <vt:lpstr>Norm Control</vt:lpstr>
      <vt:lpstr>Variance Control</vt:lpstr>
      <vt:lpstr>Resparsification</vt:lpstr>
      <vt:lpstr>Laplacian Linear Equations</vt:lpstr>
      <vt:lpstr>Solving a Laplacian Linear Equation</vt:lpstr>
      <vt:lpstr>Solving a Laplacian Linear Equation</vt:lpstr>
      <vt:lpstr>Approximate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Additive View of Gaussian Elimination</vt:lpstr>
      <vt:lpstr>Why is Gaussian Elimination Slow?</vt:lpstr>
      <vt:lpstr>Why is Gaussian Elimination Slow?</vt:lpstr>
      <vt:lpstr>Why is Gaussian Elimination Slow?</vt:lpstr>
      <vt:lpstr>Why is Gaussian Elimination Slow?</vt:lpstr>
      <vt:lpstr>Gaussian Elimination</vt:lpstr>
      <vt:lpstr>Approximate Gaussian Elimination</vt:lpstr>
      <vt:lpstr>Approximate Gaussian Elimination</vt:lpstr>
      <vt:lpstr>Approximate Gaussian Elimination</vt:lpstr>
      <vt:lpstr>How to Sample a Clique</vt:lpstr>
      <vt:lpstr>How to Sample a Clique</vt:lpstr>
      <vt:lpstr>How to Sample a Clique</vt:lpstr>
      <vt:lpstr>How to Sample a Clique</vt:lpstr>
      <vt:lpstr>How to Sample a Clique</vt:lpstr>
      <vt:lpstr>How to Sample a Clique</vt:lpstr>
      <vt:lpstr>How to Sample a Clique</vt:lpstr>
      <vt:lpstr>How to Sample a Clique</vt:lpstr>
      <vt:lpstr>How to Sample a Clique</vt:lpstr>
      <vt:lpstr>Approximating Matrices by Sampling</vt:lpstr>
      <vt:lpstr>Approximating Matrices in Expectation</vt:lpstr>
      <vt:lpstr>Approximating Matrices in Expectation</vt:lpstr>
      <vt:lpstr>Approximating Matrices in Expectation</vt:lpstr>
      <vt:lpstr>Approximating Matrices in Expectation</vt:lpstr>
      <vt:lpstr>Approximating Matrices in Expectation</vt:lpstr>
      <vt:lpstr>Approximating Matrices in Expectation</vt:lpstr>
      <vt:lpstr>Approximating Matrices in Expectation</vt:lpstr>
      <vt:lpstr>Predictable Quadratic Variation </vt:lpstr>
      <vt:lpstr>Sample Variance</vt:lpstr>
      <vt:lpstr>Sample Variance</vt:lpstr>
      <vt:lpstr>Sample Variance</vt:lpstr>
      <vt:lpstr>Sample Variance</vt:lpstr>
      <vt:lpstr>Directed Laplacian of a Graph</vt:lpstr>
      <vt:lpstr>(Weighted) Eulerian Graph</vt:lpstr>
      <vt:lpstr>Eulerian Laplacian of a Graph</vt:lpstr>
      <vt:lpstr>Solving an Eul. Laplacian Linear Equation</vt:lpstr>
      <vt:lpstr>Solving an Eul. Laplacian Linear Equation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Gaussian Elimination on Eulerian Laplacians</vt:lpstr>
      <vt:lpstr>Approximating Matrices by Sampling</vt:lpstr>
      <vt:lpstr>Difficulties with Approximation</vt:lpstr>
      <vt:lpstr>Difficulties with Approximation</vt:lpstr>
      <vt:lpstr>Difficulties with Approximation</vt:lpstr>
      <vt:lpstr>Difficulties with Approximation</vt:lpstr>
      <vt:lpstr>Difficulties with Approximation</vt:lpstr>
      <vt:lpstr>Spanning Trees of a Graph</vt:lpstr>
      <vt:lpstr>Spanning Trees of a (Multi)-Graph</vt:lpstr>
      <vt:lpstr>Random Spanning Trees</vt:lpstr>
      <vt:lpstr>Random Spanning Trees</vt:lpstr>
      <vt:lpstr>Random Spanning Trees</vt:lpstr>
      <vt:lpstr>Sometimes You Get a Martingale for Free</vt:lpstr>
      <vt:lpstr>Doob Martingales</vt:lpstr>
      <vt:lpstr>Doob Martingales</vt:lpstr>
      <vt:lpstr>Concentration of Random Spanning Trees</vt:lpstr>
      <vt:lpstr>Conditioning Changes Distributions?</vt:lpstr>
      <vt:lpstr>Conditioning Changes Distributions?</vt:lpstr>
      <vt:lpstr>Summary</vt:lpstr>
      <vt:lpstr> Thanks!</vt:lpstr>
      <vt:lpstr> This is really the end</vt:lpstr>
      <vt:lpstr>Older slides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Sparsified Cholesky and Multigrid Solvers for Connection Laplacians </dc:title>
  <dc:creator>Rasmus Kyng</dc:creator>
  <cp:lastModifiedBy>Rasmus Kyng</cp:lastModifiedBy>
  <cp:revision>1954</cp:revision>
  <cp:lastPrinted>2018-10-07T09:39:38Z</cp:lastPrinted>
  <dcterms:created xsi:type="dcterms:W3CDTF">2016-05-22T18:01:52Z</dcterms:created>
  <dcterms:modified xsi:type="dcterms:W3CDTF">2018-10-07T09:41:26Z</dcterms:modified>
</cp:coreProperties>
</file>